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10287000" cx="18288000"/>
  <p:notesSz cx="6858000" cy="9144000"/>
  <p:embeddedFontLst>
    <p:embeddedFont>
      <p:font typeface="Public Sans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1" roundtripDataSignature="AMtx7mgiRsnDep/58KkEzBryni8MSoU+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ublicSans-bold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e9d6c56281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e9d6c5628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4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4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4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49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jpg"/><Relationship Id="rId4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jpg"/><Relationship Id="rId4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Relationship Id="rId4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Relationship Id="rId4" Type="http://schemas.openxmlformats.org/officeDocument/2006/relationships/image" Target="../media/image5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jpg"/><Relationship Id="rId4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jp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jp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Relationship Id="rId4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jpg"/><Relationship Id="rId4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jpg"/><Relationship Id="rId4" Type="http://schemas.openxmlformats.org/officeDocument/2006/relationships/hyperlink" Target="https://drive.google.com/drive/folders/14QVy5qzWbBlkkSE3ffT4KokVNiBdSgCX?usp=drive_link" TargetMode="External"/><Relationship Id="rId5" Type="http://schemas.openxmlformats.org/officeDocument/2006/relationships/hyperlink" Target="https://drive.google.com/drive/folders/1m-Qmix968VKzJ4y6EFyVBchuYKRPGZPC?usp=drive_link" TargetMode="External"/><Relationship Id="rId6" Type="http://schemas.openxmlformats.org/officeDocument/2006/relationships/hyperlink" Target="https://forms.gle/uQhfBPmjNo13QTxB6" TargetMode="External"/><Relationship Id="rId7" Type="http://schemas.openxmlformats.org/officeDocument/2006/relationships/hyperlink" Target="https://drive.google.com/drive/folders/1VTuRP2ZvHsjcnwW_mTmsV4bj-pZnRpGF?usp=drive_link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Relationship Id="rId4" Type="http://schemas.openxmlformats.org/officeDocument/2006/relationships/image" Target="../media/image5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jpg"/><Relationship Id="rId4" Type="http://schemas.openxmlformats.org/officeDocument/2006/relationships/image" Target="../media/image3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4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2638482" y="482540"/>
            <a:ext cx="13757266" cy="1795177"/>
            <a:chOff x="0" y="-38100"/>
            <a:chExt cx="3623313" cy="472804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3623313" cy="434704"/>
            </a:xfrm>
            <a:custGeom>
              <a:rect b="b" l="l" r="r" t="t"/>
              <a:pathLst>
                <a:path extrusionOk="0"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"/>
          <p:cNvSpPr/>
          <p:nvPr/>
        </p:nvSpPr>
        <p:spPr>
          <a:xfrm>
            <a:off x="1669567" y="2706342"/>
            <a:ext cx="6152955" cy="6152955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3" l="0" r="0" t="-2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1"/>
          <p:cNvGrpSpPr/>
          <p:nvPr/>
        </p:nvGrpSpPr>
        <p:grpSpPr>
          <a:xfrm>
            <a:off x="8756338" y="6325999"/>
            <a:ext cx="8182514" cy="996041"/>
            <a:chOff x="0" y="-38100"/>
            <a:chExt cx="1745831" cy="212516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745831" cy="174416"/>
            </a:xfrm>
            <a:custGeom>
              <a:rect b="b" l="l" r="r" t="t"/>
              <a:pathLst>
                <a:path extrusionOk="0"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1"/>
          <p:cNvSpPr/>
          <p:nvPr/>
        </p:nvSpPr>
        <p:spPr>
          <a:xfrm flipH="1" rot="-94514">
            <a:off x="8305413" y="3349807"/>
            <a:ext cx="2423476" cy="792679"/>
          </a:xfrm>
          <a:custGeom>
            <a:rect b="b" l="l" r="r" t="t"/>
            <a:pathLst>
              <a:path extrusionOk="0"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2" name="Google Shape;92;p1"/>
          <p:cNvGrpSpPr/>
          <p:nvPr/>
        </p:nvGrpSpPr>
        <p:grpSpPr>
          <a:xfrm>
            <a:off x="1095432" y="-90591"/>
            <a:ext cx="3086100" cy="3086100"/>
            <a:chOff x="0" y="0"/>
            <a:chExt cx="812800" cy="812800"/>
          </a:xfrm>
        </p:grpSpPr>
        <p:sp>
          <p:nvSpPr>
            <p:cNvPr id="93" name="Google Shape;93;p1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4" name="Google Shape;94;p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" name="Google Shape;95;p1"/>
          <p:cNvGrpSpPr/>
          <p:nvPr/>
        </p:nvGrpSpPr>
        <p:grpSpPr>
          <a:xfrm>
            <a:off x="14577803" y="0"/>
            <a:ext cx="2976447" cy="2905427"/>
            <a:chOff x="0" y="0"/>
            <a:chExt cx="783920" cy="765215"/>
          </a:xfrm>
        </p:grpSpPr>
        <p:sp>
          <p:nvSpPr>
            <p:cNvPr id="96" name="Google Shape;96;p1"/>
            <p:cNvSpPr/>
            <p:nvPr/>
          </p:nvSpPr>
          <p:spPr>
            <a:xfrm>
              <a:off x="0" y="0"/>
              <a:ext cx="783920" cy="765215"/>
            </a:xfrm>
            <a:custGeom>
              <a:rect b="b" l="l" r="r" t="t"/>
              <a:pathLst>
                <a:path extrusionOk="0"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97" name="Google Shape;97;p1"/>
            <p:cNvSpPr txBox="1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1"/>
          <p:cNvSpPr/>
          <p:nvPr/>
        </p:nvSpPr>
        <p:spPr>
          <a:xfrm>
            <a:off x="5985818" y="8973597"/>
            <a:ext cx="3028399" cy="565638"/>
          </a:xfrm>
          <a:custGeom>
            <a:rect b="b" l="l" r="r" t="t"/>
            <a:pathLst>
              <a:path extrusionOk="0"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375" l="-3175" r="0" t="-11376"/>
            </a:stretch>
          </a:blipFill>
          <a:ln>
            <a:noFill/>
          </a:ln>
        </p:spPr>
      </p:sp>
      <p:grpSp>
        <p:nvGrpSpPr>
          <p:cNvPr id="99" name="Google Shape;99;p1"/>
          <p:cNvGrpSpPr/>
          <p:nvPr/>
        </p:nvGrpSpPr>
        <p:grpSpPr>
          <a:xfrm>
            <a:off x="72455" y="8872588"/>
            <a:ext cx="18143091" cy="1242141"/>
            <a:chOff x="0" y="-38100"/>
            <a:chExt cx="5219164" cy="357323"/>
          </a:xfrm>
        </p:grpSpPr>
        <p:sp>
          <p:nvSpPr>
            <p:cNvPr id="100" name="Google Shape;100;p1"/>
            <p:cNvSpPr/>
            <p:nvPr/>
          </p:nvSpPr>
          <p:spPr>
            <a:xfrm>
              <a:off x="0" y="0"/>
              <a:ext cx="5219164" cy="319223"/>
            </a:xfrm>
            <a:custGeom>
              <a:rect b="b" l="l" r="r" t="t"/>
              <a:pathLst>
                <a:path extrusionOk="0"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cap="rnd" cmpd="sng" w="76200">
              <a:solidFill>
                <a:srgbClr val="9015D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6500" lIns="46500" spcFirstLastPara="1" rIns="46500" wrap="square" tIns="46500">
              <a:noAutofit/>
            </a:bodyPr>
            <a:lstStyle/>
            <a:p>
              <a:pPr indent="0" lvl="0" marL="0" marR="0" rtl="0" algn="ctr">
                <a:lnSpc>
                  <a:spcPct val="18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"/>
          <p:cNvSpPr/>
          <p:nvPr/>
        </p:nvSpPr>
        <p:spPr>
          <a:xfrm>
            <a:off x="787367" y="9192538"/>
            <a:ext cx="4189899" cy="750115"/>
          </a:xfrm>
          <a:custGeom>
            <a:rect b="b" l="l" r="r" t="t"/>
            <a:pathLst>
              <a:path extrusionOk="0"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4032" l="-3175" r="0" t="-14033"/>
            </a:stretch>
          </a:blipFill>
          <a:ln>
            <a:noFill/>
          </a:ln>
        </p:spPr>
      </p:sp>
      <p:sp>
        <p:nvSpPr>
          <p:cNvPr id="103" name="Google Shape;103;p1"/>
          <p:cNvSpPr/>
          <p:nvPr/>
        </p:nvSpPr>
        <p:spPr>
          <a:xfrm>
            <a:off x="15303549" y="9128615"/>
            <a:ext cx="2427573" cy="900076"/>
          </a:xfrm>
          <a:custGeom>
            <a:rect b="b" l="l" r="r" t="t"/>
            <a:pathLst>
              <a:path extrusionOk="0"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3291" l="-543" r="-873" t="0"/>
            </a:stretch>
          </a:blipFill>
          <a:ln>
            <a:noFill/>
          </a:ln>
        </p:spPr>
      </p:sp>
      <p:sp>
        <p:nvSpPr>
          <p:cNvPr id="104" name="Google Shape;104;p1"/>
          <p:cNvSpPr txBox="1"/>
          <p:nvPr/>
        </p:nvSpPr>
        <p:spPr>
          <a:xfrm>
            <a:off x="5168634" y="680041"/>
            <a:ext cx="8888700" cy="13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77" u="none" cap="none" strike="noStrike">
                <a:solidFill>
                  <a:srgbClr val="F6F6F6"/>
                </a:solidFill>
                <a:latin typeface="Arial"/>
                <a:ea typeface="Arial"/>
                <a:cs typeface="Arial"/>
                <a:sym typeface="Arial"/>
              </a:rPr>
              <a:t>HOPE TO SKILL</a:t>
            </a:r>
            <a:endParaRPr/>
          </a:p>
        </p:txBody>
      </p:sp>
      <p:sp>
        <p:nvSpPr>
          <p:cNvPr id="105" name="Google Shape;105;p1"/>
          <p:cNvSpPr txBox="1"/>
          <p:nvPr/>
        </p:nvSpPr>
        <p:spPr>
          <a:xfrm>
            <a:off x="7822521" y="4313092"/>
            <a:ext cx="8243506" cy="1256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436" u="none" cap="none" strike="noStrike">
                <a:solidFill>
                  <a:srgbClr val="5E118D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  <p:sp>
        <p:nvSpPr>
          <p:cNvPr id="106" name="Google Shape;106;p1"/>
          <p:cNvSpPr txBox="1"/>
          <p:nvPr/>
        </p:nvSpPr>
        <p:spPr>
          <a:xfrm>
            <a:off x="9832980" y="5241179"/>
            <a:ext cx="7105871" cy="993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557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In Deep Learning</a:t>
            </a:r>
            <a:endParaRPr/>
          </a:p>
        </p:txBody>
      </p:sp>
      <p:sp>
        <p:nvSpPr>
          <p:cNvPr id="107" name="Google Shape;107;p1"/>
          <p:cNvSpPr txBox="1"/>
          <p:nvPr/>
        </p:nvSpPr>
        <p:spPr>
          <a:xfrm>
            <a:off x="8999104" y="6700187"/>
            <a:ext cx="769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6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Artificial Intelligence Advance Course </a:t>
            </a:r>
            <a:endParaRPr/>
          </a:p>
        </p:txBody>
      </p:sp>
      <p:sp>
        <p:nvSpPr>
          <p:cNvPr id="108" name="Google Shape;108;p1"/>
          <p:cNvSpPr txBox="1"/>
          <p:nvPr/>
        </p:nvSpPr>
        <p:spPr>
          <a:xfrm>
            <a:off x="8415839" y="3389905"/>
            <a:ext cx="22026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3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Lecture 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1" name="Google Shape;281;p10"/>
          <p:cNvSpPr txBox="1"/>
          <p:nvPr/>
        </p:nvSpPr>
        <p:spPr>
          <a:xfrm>
            <a:off x="1661068" y="697042"/>
            <a:ext cx="5821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Face Recognition</a:t>
            </a:r>
            <a:endParaRPr/>
          </a:p>
        </p:txBody>
      </p:sp>
      <p:pic>
        <p:nvPicPr>
          <p:cNvPr id="282" name="Google Shape;282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5560" y="2043025"/>
            <a:ext cx="13456875" cy="75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88" name="Google Shape;288;p11"/>
          <p:cNvSpPr txBox="1"/>
          <p:nvPr/>
        </p:nvSpPr>
        <p:spPr>
          <a:xfrm>
            <a:off x="1648618" y="716217"/>
            <a:ext cx="68694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Gesture Recognition</a:t>
            </a:r>
            <a:endParaRPr/>
          </a:p>
        </p:txBody>
      </p:sp>
      <p:pic>
        <p:nvPicPr>
          <p:cNvPr id="289" name="Google Shape;28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75" y="2206625"/>
            <a:ext cx="7322850" cy="80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95" name="Google Shape;295;p12"/>
          <p:cNvSpPr/>
          <p:nvPr/>
        </p:nvSpPr>
        <p:spPr>
          <a:xfrm>
            <a:off x="4596792" y="5367130"/>
            <a:ext cx="13691208" cy="4919870"/>
          </a:xfrm>
          <a:custGeom>
            <a:rect b="b" l="l" r="r" t="t"/>
            <a:pathLst>
              <a:path extrusionOk="0" h="4919870" w="13691208">
                <a:moveTo>
                  <a:pt x="0" y="0"/>
                </a:moveTo>
                <a:lnTo>
                  <a:pt x="13691208" y="0"/>
                </a:lnTo>
                <a:lnTo>
                  <a:pt x="13691208" y="4919870"/>
                </a:lnTo>
                <a:lnTo>
                  <a:pt x="0" y="49198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484" l="0" r="0" t="-48245"/>
            </a:stretch>
          </a:blipFill>
          <a:ln>
            <a:noFill/>
          </a:ln>
        </p:spPr>
      </p:sp>
      <p:sp>
        <p:nvSpPr>
          <p:cNvPr id="296" name="Google Shape;296;p12"/>
          <p:cNvSpPr txBox="1"/>
          <p:nvPr/>
        </p:nvSpPr>
        <p:spPr>
          <a:xfrm>
            <a:off x="1533618" y="779415"/>
            <a:ext cx="7023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Why CNNs Struggle?</a:t>
            </a:r>
            <a:endParaRPr/>
          </a:p>
        </p:txBody>
      </p:sp>
      <p:sp>
        <p:nvSpPr>
          <p:cNvPr id="297" name="Google Shape;297;p12"/>
          <p:cNvSpPr txBox="1"/>
          <p:nvPr/>
        </p:nvSpPr>
        <p:spPr>
          <a:xfrm>
            <a:off x="1028700" y="2408017"/>
            <a:ext cx="13823952" cy="2085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1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CNNs require </a:t>
            </a:r>
            <a:r>
              <a:rPr b="0" i="0" lang="en-US" sz="3816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labeled data</a:t>
            </a:r>
            <a:r>
              <a:rPr b="0" i="0" lang="en-US" sz="381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training, which limits their applicability in scenarios where labeled data is scarce or expensive to obtain.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03" name="Google Shape;303;p13"/>
          <p:cNvSpPr/>
          <p:nvPr/>
        </p:nvSpPr>
        <p:spPr>
          <a:xfrm>
            <a:off x="10208541" y="2875642"/>
            <a:ext cx="7733191" cy="6382658"/>
          </a:xfrm>
          <a:custGeom>
            <a:rect b="b" l="l" r="r" t="t"/>
            <a:pathLst>
              <a:path extrusionOk="0" h="6382658" w="7733191">
                <a:moveTo>
                  <a:pt x="0" y="0"/>
                </a:moveTo>
                <a:lnTo>
                  <a:pt x="7733192" y="0"/>
                </a:lnTo>
                <a:lnTo>
                  <a:pt x="7733192" y="6382658"/>
                </a:lnTo>
                <a:lnTo>
                  <a:pt x="0" y="638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4" name="Google Shape;304;p13"/>
          <p:cNvSpPr txBox="1"/>
          <p:nvPr/>
        </p:nvSpPr>
        <p:spPr>
          <a:xfrm>
            <a:off x="1591118" y="773742"/>
            <a:ext cx="826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What are Autoencoders?</a:t>
            </a:r>
            <a:endParaRPr/>
          </a:p>
        </p:txBody>
      </p:sp>
      <p:sp>
        <p:nvSpPr>
          <p:cNvPr id="305" name="Google Shape;305;p13"/>
          <p:cNvSpPr txBox="1"/>
          <p:nvPr/>
        </p:nvSpPr>
        <p:spPr>
          <a:xfrm>
            <a:off x="1028700" y="3257689"/>
            <a:ext cx="8115300" cy="2879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type of neural network designed for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 compression, anomaly detection, dimensionality reduction </a:t>
            </a:r>
            <a:r>
              <a:rPr b="0" i="0" lang="en-US" sz="4000" u="none" cap="none" strike="noStrike">
                <a:solidFill>
                  <a:srgbClr val="0E0C0C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feature learning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1" name="Google Shape;311;p14"/>
          <p:cNvSpPr txBox="1"/>
          <p:nvPr/>
        </p:nvSpPr>
        <p:spPr>
          <a:xfrm>
            <a:off x="1343018" y="754567"/>
            <a:ext cx="82665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What are Autoencoders?</a:t>
            </a:r>
            <a:endParaRPr/>
          </a:p>
        </p:txBody>
      </p:sp>
      <p:sp>
        <p:nvSpPr>
          <p:cNvPr id="312" name="Google Shape;312;p14"/>
          <p:cNvSpPr txBox="1"/>
          <p:nvPr/>
        </p:nvSpPr>
        <p:spPr>
          <a:xfrm>
            <a:off x="1028700" y="3238639"/>
            <a:ext cx="8580834" cy="36925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Primary Goal: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encode data into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compact representation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then decode it for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4"/>
          <p:cNvSpPr/>
          <p:nvPr/>
        </p:nvSpPr>
        <p:spPr>
          <a:xfrm>
            <a:off x="10208541" y="2875642"/>
            <a:ext cx="7733191" cy="6382658"/>
          </a:xfrm>
          <a:custGeom>
            <a:rect b="b" l="l" r="r" t="t"/>
            <a:pathLst>
              <a:path extrusionOk="0" h="6382658" w="7733191">
                <a:moveTo>
                  <a:pt x="0" y="0"/>
                </a:moveTo>
                <a:lnTo>
                  <a:pt x="7733192" y="0"/>
                </a:lnTo>
                <a:lnTo>
                  <a:pt x="7733192" y="6382658"/>
                </a:lnTo>
                <a:lnTo>
                  <a:pt x="0" y="6382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19" name="Google Shape;319;p15"/>
          <p:cNvSpPr/>
          <p:nvPr/>
        </p:nvSpPr>
        <p:spPr>
          <a:xfrm>
            <a:off x="5795158" y="4791203"/>
            <a:ext cx="11464142" cy="5310212"/>
          </a:xfrm>
          <a:custGeom>
            <a:rect b="b" l="l" r="r" t="t"/>
            <a:pathLst>
              <a:path extrusionOk="0" h="5310212" w="11464142">
                <a:moveTo>
                  <a:pt x="0" y="0"/>
                </a:moveTo>
                <a:lnTo>
                  <a:pt x="11464142" y="0"/>
                </a:lnTo>
                <a:lnTo>
                  <a:pt x="11464142" y="5310213"/>
                </a:lnTo>
                <a:lnTo>
                  <a:pt x="0" y="5310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5333" l="-15436" r="-91713" t="-34000"/>
            </a:stretch>
          </a:blipFill>
          <a:ln>
            <a:noFill/>
          </a:ln>
        </p:spPr>
      </p:sp>
      <p:sp>
        <p:nvSpPr>
          <p:cNvPr id="320" name="Google Shape;320;p15"/>
          <p:cNvSpPr txBox="1"/>
          <p:nvPr/>
        </p:nvSpPr>
        <p:spPr>
          <a:xfrm>
            <a:off x="1591118" y="697042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Encoders</a:t>
            </a:r>
            <a:endParaRPr/>
          </a:p>
        </p:txBody>
      </p:sp>
      <p:grpSp>
        <p:nvGrpSpPr>
          <p:cNvPr id="321" name="Google Shape;321;p15"/>
          <p:cNvGrpSpPr/>
          <p:nvPr/>
        </p:nvGrpSpPr>
        <p:grpSpPr>
          <a:xfrm>
            <a:off x="1387580" y="2700165"/>
            <a:ext cx="12353449" cy="1504664"/>
            <a:chOff x="0" y="-161925"/>
            <a:chExt cx="16471266" cy="2006218"/>
          </a:xfrm>
        </p:grpSpPr>
        <p:sp>
          <p:nvSpPr>
            <p:cNvPr id="322" name="Google Shape;322;p15"/>
            <p:cNvSpPr txBox="1"/>
            <p:nvPr/>
          </p:nvSpPr>
          <p:spPr>
            <a:xfrm>
              <a:off x="0" y="-161925"/>
              <a:ext cx="14062551" cy="9662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800" lvl="1" marL="863601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0"/>
                <a:buFont typeface="Arial"/>
                <a:buChar char="•"/>
              </a:pPr>
              <a:r>
                <a:rPr b="0" i="0" lang="en-US" sz="4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Converts </a:t>
              </a:r>
              <a:r>
                <a:rPr b="0" i="0" lang="en-US" sz="40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original data</a:t>
              </a:r>
              <a:r>
                <a:rPr b="0" i="0" lang="en-US" sz="4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into a </a:t>
              </a:r>
              <a:r>
                <a:rPr b="0" i="0" lang="en-US" sz="4000" u="none" cap="none" strike="noStrike">
                  <a:solidFill>
                    <a:srgbClr val="9015DB"/>
                  </a:solidFill>
                  <a:latin typeface="Arial"/>
                  <a:ea typeface="Arial"/>
                  <a:cs typeface="Arial"/>
                  <a:sym typeface="Arial"/>
                </a:rPr>
                <a:t>secret code.</a:t>
              </a:r>
              <a:endParaRPr/>
            </a:p>
          </p:txBody>
        </p:sp>
        <p:sp>
          <p:nvSpPr>
            <p:cNvPr id="323" name="Google Shape;323;p15"/>
            <p:cNvSpPr txBox="1"/>
            <p:nvPr/>
          </p:nvSpPr>
          <p:spPr>
            <a:xfrm>
              <a:off x="0" y="887559"/>
              <a:ext cx="16471266" cy="956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31799" lvl="1" marL="863597" marR="0" rtl="0" algn="ctr">
                <a:lnSpc>
                  <a:spcPct val="14001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999"/>
                <a:buFont typeface="Arial"/>
                <a:buChar char="•"/>
              </a:pPr>
              <a:r>
                <a:rPr b="0" i="0" lang="en-US" sz="39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Uses rules or transformations to hide the message.</a:t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29" name="Google Shape;329;p16"/>
          <p:cNvSpPr/>
          <p:nvPr/>
        </p:nvSpPr>
        <p:spPr>
          <a:xfrm>
            <a:off x="8114859" y="5579952"/>
            <a:ext cx="9739332" cy="4351823"/>
          </a:xfrm>
          <a:custGeom>
            <a:rect b="b" l="l" r="r" t="t"/>
            <a:pathLst>
              <a:path extrusionOk="0" h="4351823" w="9739332">
                <a:moveTo>
                  <a:pt x="0" y="0"/>
                </a:moveTo>
                <a:lnTo>
                  <a:pt x="9739332" y="0"/>
                </a:lnTo>
                <a:lnTo>
                  <a:pt x="9739332" y="4351823"/>
                </a:lnTo>
                <a:lnTo>
                  <a:pt x="0" y="43518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66519" t="0"/>
            </a:stretch>
          </a:blipFill>
          <a:ln>
            <a:noFill/>
          </a:ln>
        </p:spPr>
      </p:sp>
      <p:sp>
        <p:nvSpPr>
          <p:cNvPr id="330" name="Google Shape;330;p16"/>
          <p:cNvSpPr txBox="1"/>
          <p:nvPr/>
        </p:nvSpPr>
        <p:spPr>
          <a:xfrm>
            <a:off x="1028700" y="2011262"/>
            <a:ext cx="13573976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encoder is like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detective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learns to capture the most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important features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an image or data.</a:t>
            </a:r>
            <a:endParaRPr/>
          </a:p>
        </p:txBody>
      </p:sp>
      <p:sp>
        <p:nvSpPr>
          <p:cNvPr id="331" name="Google Shape;331;p16"/>
          <p:cNvSpPr txBox="1"/>
          <p:nvPr/>
        </p:nvSpPr>
        <p:spPr>
          <a:xfrm>
            <a:off x="1028700" y="3830781"/>
            <a:ext cx="13573976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the first part of the autoencoder and is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responsible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compressing the input data.</a:t>
            </a:r>
            <a:endParaRPr/>
          </a:p>
        </p:txBody>
      </p:sp>
      <p:sp>
        <p:nvSpPr>
          <p:cNvPr id="332" name="Google Shape;332;p16"/>
          <p:cNvSpPr txBox="1"/>
          <p:nvPr/>
        </p:nvSpPr>
        <p:spPr>
          <a:xfrm>
            <a:off x="1591118" y="77371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Encoders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38" name="Google Shape;338;p17"/>
          <p:cNvSpPr/>
          <p:nvPr/>
        </p:nvSpPr>
        <p:spPr>
          <a:xfrm>
            <a:off x="10352349" y="6421446"/>
            <a:ext cx="7701759" cy="3615074"/>
          </a:xfrm>
          <a:custGeom>
            <a:rect b="b" l="l" r="r" t="t"/>
            <a:pathLst>
              <a:path extrusionOk="0" h="3615074" w="7701759">
                <a:moveTo>
                  <a:pt x="0" y="0"/>
                </a:moveTo>
                <a:lnTo>
                  <a:pt x="7701759" y="0"/>
                </a:lnTo>
                <a:lnTo>
                  <a:pt x="7701759" y="3615074"/>
                </a:lnTo>
                <a:lnTo>
                  <a:pt x="0" y="36150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30" l="-18762" r="-95251" t="-39288"/>
            </a:stretch>
          </a:blipFill>
          <a:ln>
            <a:noFill/>
          </a:ln>
        </p:spPr>
      </p:sp>
      <p:sp>
        <p:nvSpPr>
          <p:cNvPr id="339" name="Google Shape;339;p17"/>
          <p:cNvSpPr txBox="1"/>
          <p:nvPr/>
        </p:nvSpPr>
        <p:spPr>
          <a:xfrm>
            <a:off x="1552497" y="735392"/>
            <a:ext cx="9780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How does the Encoder work?</a:t>
            </a:r>
            <a:endParaRPr/>
          </a:p>
        </p:txBody>
      </p:sp>
      <p:sp>
        <p:nvSpPr>
          <p:cNvPr id="340" name="Google Shape;340;p17"/>
          <p:cNvSpPr txBox="1"/>
          <p:nvPr/>
        </p:nvSpPr>
        <p:spPr>
          <a:xfrm>
            <a:off x="1409700" y="2054608"/>
            <a:ext cx="8356699" cy="2879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an encoder as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funnel that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squeezes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big picture into a smaller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7"/>
          <p:cNvSpPr txBox="1"/>
          <p:nvPr/>
        </p:nvSpPr>
        <p:spPr>
          <a:xfrm>
            <a:off x="1409700" y="4584069"/>
            <a:ext cx="9740801" cy="216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transforms the input data (e.g., an image)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into a compact form called the latent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space or encoding.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47" name="Google Shape;347;p18"/>
          <p:cNvSpPr txBox="1"/>
          <p:nvPr/>
        </p:nvSpPr>
        <p:spPr>
          <a:xfrm>
            <a:off x="1591118" y="730292"/>
            <a:ext cx="628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Encoding Process </a:t>
            </a:r>
            <a:endParaRPr/>
          </a:p>
        </p:txBody>
      </p:sp>
      <p:grpSp>
        <p:nvGrpSpPr>
          <p:cNvPr id="348" name="Google Shape;348;p18"/>
          <p:cNvGrpSpPr/>
          <p:nvPr/>
        </p:nvGrpSpPr>
        <p:grpSpPr>
          <a:xfrm>
            <a:off x="1647825" y="1993491"/>
            <a:ext cx="7046820" cy="1847306"/>
            <a:chOff x="0" y="-668674"/>
            <a:chExt cx="9395760" cy="2463075"/>
          </a:xfrm>
        </p:grpSpPr>
        <p:sp>
          <p:nvSpPr>
            <p:cNvPr id="349" name="Google Shape;349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50" name="Google Shape;350;p18"/>
            <p:cNvGrpSpPr/>
            <p:nvPr/>
          </p:nvGrpSpPr>
          <p:grpSpPr>
            <a:xfrm>
              <a:off x="0" y="-668674"/>
              <a:ext cx="4114800" cy="2258385"/>
              <a:chOff x="0" y="-132084"/>
              <a:chExt cx="812800" cy="446100"/>
            </a:xfrm>
          </p:grpSpPr>
          <p:sp>
            <p:nvSpPr>
              <p:cNvPr id="351" name="Google Shape;351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8"/>
              <p:cNvSpPr txBox="1"/>
              <p:nvPr/>
            </p:nvSpPr>
            <p:spPr>
              <a:xfrm>
                <a:off x="49" y="-132084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1</a:t>
                </a:r>
                <a:endParaRPr/>
              </a:p>
            </p:txBody>
          </p:sp>
        </p:grpSp>
      </p:grpSp>
      <p:grpSp>
        <p:nvGrpSpPr>
          <p:cNvPr id="353" name="Google Shape;353;p18"/>
          <p:cNvGrpSpPr/>
          <p:nvPr/>
        </p:nvGrpSpPr>
        <p:grpSpPr>
          <a:xfrm>
            <a:off x="1647825" y="4385651"/>
            <a:ext cx="7046820" cy="1787618"/>
            <a:chOff x="0" y="-589091"/>
            <a:chExt cx="9395760" cy="2383492"/>
          </a:xfrm>
        </p:grpSpPr>
        <p:sp>
          <p:nvSpPr>
            <p:cNvPr id="354" name="Google Shape;354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55" name="Google Shape;355;p18"/>
            <p:cNvGrpSpPr/>
            <p:nvPr/>
          </p:nvGrpSpPr>
          <p:grpSpPr>
            <a:xfrm>
              <a:off x="0" y="-589091"/>
              <a:ext cx="4114800" cy="2258385"/>
              <a:chOff x="0" y="-116363"/>
              <a:chExt cx="812800" cy="446100"/>
            </a:xfrm>
          </p:grpSpPr>
          <p:sp>
            <p:nvSpPr>
              <p:cNvPr id="356" name="Google Shape;356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18"/>
              <p:cNvSpPr txBox="1"/>
              <p:nvPr/>
            </p:nvSpPr>
            <p:spPr>
              <a:xfrm>
                <a:off x="0" y="-116363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2</a:t>
                </a:r>
                <a:endParaRPr/>
              </a:p>
            </p:txBody>
          </p:sp>
        </p:grpSp>
      </p:grpSp>
      <p:grpSp>
        <p:nvGrpSpPr>
          <p:cNvPr id="358" name="Google Shape;358;p18"/>
          <p:cNvGrpSpPr/>
          <p:nvPr/>
        </p:nvGrpSpPr>
        <p:grpSpPr>
          <a:xfrm>
            <a:off x="1647825" y="6718137"/>
            <a:ext cx="7046820" cy="1787606"/>
            <a:chOff x="0" y="-589074"/>
            <a:chExt cx="9395760" cy="2383475"/>
          </a:xfrm>
        </p:grpSpPr>
        <p:sp>
          <p:nvSpPr>
            <p:cNvPr id="359" name="Google Shape;359;p18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360" name="Google Shape;360;p18"/>
            <p:cNvGrpSpPr/>
            <p:nvPr/>
          </p:nvGrpSpPr>
          <p:grpSpPr>
            <a:xfrm>
              <a:off x="0" y="-589074"/>
              <a:ext cx="4114800" cy="2258385"/>
              <a:chOff x="0" y="-116360"/>
              <a:chExt cx="812800" cy="446100"/>
            </a:xfrm>
          </p:grpSpPr>
          <p:sp>
            <p:nvSpPr>
              <p:cNvPr id="361" name="Google Shape;361;p18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18"/>
              <p:cNvSpPr txBox="1"/>
              <p:nvPr/>
            </p:nvSpPr>
            <p:spPr>
              <a:xfrm>
                <a:off x="0" y="-116360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3</a:t>
                </a:r>
                <a:endParaRPr/>
              </a:p>
            </p:txBody>
          </p:sp>
        </p:grpSp>
      </p:grpSp>
      <p:sp>
        <p:nvSpPr>
          <p:cNvPr id="363" name="Google Shape;363;p18"/>
          <p:cNvSpPr txBox="1"/>
          <p:nvPr/>
        </p:nvSpPr>
        <p:spPr>
          <a:xfrm>
            <a:off x="9144000" y="3296285"/>
            <a:ext cx="8464364" cy="1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4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input data</a:t>
            </a:r>
            <a:r>
              <a:rPr b="0" i="0" lang="en-US" sz="3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such as an image, is fed into the encoder.</a:t>
            </a:r>
            <a:endParaRPr/>
          </a:p>
        </p:txBody>
      </p:sp>
      <p:sp>
        <p:nvSpPr>
          <p:cNvPr id="364" name="Google Shape;364;p18"/>
          <p:cNvSpPr txBox="1"/>
          <p:nvPr/>
        </p:nvSpPr>
        <p:spPr>
          <a:xfrm>
            <a:off x="9144000" y="5553628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encoder consists of layers of neurons that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learn patterns and features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data.</a:t>
            </a:r>
            <a:endParaRPr/>
          </a:p>
        </p:txBody>
      </p:sp>
      <p:sp>
        <p:nvSpPr>
          <p:cNvPr id="365" name="Google Shape;365;p18"/>
          <p:cNvSpPr txBox="1"/>
          <p:nvPr/>
        </p:nvSpPr>
        <p:spPr>
          <a:xfrm>
            <a:off x="9144000" y="7523705"/>
            <a:ext cx="8854667" cy="2447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patterns are combined and transformed into a compact representation in the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Low Dimensional Space (latent Space)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3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1" name="Google Shape;371;p19"/>
          <p:cNvSpPr/>
          <p:nvPr/>
        </p:nvSpPr>
        <p:spPr>
          <a:xfrm>
            <a:off x="3102200" y="2726968"/>
            <a:ext cx="10784667" cy="6879202"/>
          </a:xfrm>
          <a:custGeom>
            <a:rect b="b" l="l" r="r" t="t"/>
            <a:pathLst>
              <a:path extrusionOk="0" h="6879202" w="10784667">
                <a:moveTo>
                  <a:pt x="0" y="0"/>
                </a:moveTo>
                <a:lnTo>
                  <a:pt x="10784667" y="0"/>
                </a:lnTo>
                <a:lnTo>
                  <a:pt x="10784667" y="6879202"/>
                </a:lnTo>
                <a:lnTo>
                  <a:pt x="0" y="6879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65" l="0" r="-25765" t="-405"/>
            </a:stretch>
          </a:blipFill>
          <a:ln>
            <a:noFill/>
          </a:ln>
        </p:spPr>
      </p:sp>
      <p:sp>
        <p:nvSpPr>
          <p:cNvPr id="372" name="Google Shape;372;p19"/>
          <p:cNvSpPr txBox="1"/>
          <p:nvPr/>
        </p:nvSpPr>
        <p:spPr>
          <a:xfrm>
            <a:off x="1591118" y="697042"/>
            <a:ext cx="62883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Encoding Process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"/>
          <p:cNvSpPr/>
          <p:nvPr/>
        </p:nvSpPr>
        <p:spPr>
          <a:xfrm>
            <a:off x="2268714" y="7450454"/>
            <a:ext cx="6437552" cy="1590612"/>
          </a:xfrm>
          <a:custGeom>
            <a:rect b="b" l="l" r="r" t="t"/>
            <a:pathLst>
              <a:path extrusionOk="0"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4" name="Google Shape;114;p2"/>
          <p:cNvSpPr/>
          <p:nvPr/>
        </p:nvSpPr>
        <p:spPr>
          <a:xfrm>
            <a:off x="12486579" y="189819"/>
            <a:ext cx="5801421" cy="10097181"/>
          </a:xfrm>
          <a:custGeom>
            <a:rect b="b" l="l" r="r" t="t"/>
            <a:pathLst>
              <a:path extrusionOk="0"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441" l="-81802" r="-1710" t="0"/>
            </a:stretch>
          </a:blipFill>
          <a:ln>
            <a:noFill/>
          </a:ln>
        </p:spPr>
      </p:sp>
      <p:sp>
        <p:nvSpPr>
          <p:cNvPr id="115" name="Google Shape;115;p2"/>
          <p:cNvSpPr/>
          <p:nvPr/>
        </p:nvSpPr>
        <p:spPr>
          <a:xfrm>
            <a:off x="795130" y="795130"/>
            <a:ext cx="3713607" cy="4114800"/>
          </a:xfrm>
          <a:custGeom>
            <a:rect b="b" l="l" r="r" t="t"/>
            <a:pathLst>
              <a:path extrusionOk="0"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2"/>
          <p:cNvSpPr txBox="1"/>
          <p:nvPr/>
        </p:nvSpPr>
        <p:spPr>
          <a:xfrm>
            <a:off x="1935248" y="1810527"/>
            <a:ext cx="9814676" cy="4653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 beacon of Knowledge.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  <a:endParaRPr/>
          </a:p>
          <a:p>
            <a:pPr indent="0" lvl="0" marL="0" marR="0" rtl="0" algn="l">
              <a:lnSpc>
                <a:spcPct val="113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  <a:endParaRPr/>
          </a:p>
          <a:p>
            <a:pPr indent="0" lvl="0" marL="0" marR="0" rtl="0" algn="l">
              <a:lnSpc>
                <a:spcPct val="1077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55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2435447" y="7763786"/>
            <a:ext cx="6104086" cy="58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50" u="none" cap="none" strike="noStrik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rPr>
              <a:t>YOUR LEGACY LIVES ON!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78" name="Google Shape;378;p20"/>
          <p:cNvSpPr/>
          <p:nvPr/>
        </p:nvSpPr>
        <p:spPr>
          <a:xfrm>
            <a:off x="1725493" y="5863631"/>
            <a:ext cx="14837015" cy="4173262"/>
          </a:xfrm>
          <a:custGeom>
            <a:rect b="b" l="l" r="r" t="t"/>
            <a:pathLst>
              <a:path extrusionOk="0" h="4173262" w="14837015">
                <a:moveTo>
                  <a:pt x="0" y="0"/>
                </a:moveTo>
                <a:lnTo>
                  <a:pt x="14837014" y="0"/>
                </a:lnTo>
                <a:lnTo>
                  <a:pt x="14837014" y="4173262"/>
                </a:lnTo>
                <a:lnTo>
                  <a:pt x="0" y="4173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20"/>
          <p:cNvSpPr txBox="1"/>
          <p:nvPr/>
        </p:nvSpPr>
        <p:spPr>
          <a:xfrm>
            <a:off x="19002" y="735392"/>
            <a:ext cx="126498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Why Encoders are Important?</a:t>
            </a:r>
            <a:endParaRPr/>
          </a:p>
        </p:txBody>
      </p:sp>
      <p:sp>
        <p:nvSpPr>
          <p:cNvPr id="380" name="Google Shape;380;p20"/>
          <p:cNvSpPr txBox="1"/>
          <p:nvPr/>
        </p:nvSpPr>
        <p:spPr>
          <a:xfrm>
            <a:off x="356799" y="2282826"/>
            <a:ext cx="8289235" cy="260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Compression: The encoding is much smaller than the original data, making it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efficient to store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transmit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81" name="Google Shape;381;p20"/>
          <p:cNvSpPr txBox="1"/>
          <p:nvPr/>
        </p:nvSpPr>
        <p:spPr>
          <a:xfrm>
            <a:off x="9753600" y="2282826"/>
            <a:ext cx="7838661" cy="26041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8624" lvl="1" marL="7772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Extraction: The encoder learns to extract </a:t>
            </a:r>
            <a:r>
              <a:rPr b="0" i="0" lang="en-US" sz="36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valuable information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which can be used for various tasks.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87" name="Google Shape;387;p21"/>
          <p:cNvSpPr/>
          <p:nvPr/>
        </p:nvSpPr>
        <p:spPr>
          <a:xfrm>
            <a:off x="6669428" y="5649109"/>
            <a:ext cx="11406868" cy="4637891"/>
          </a:xfrm>
          <a:custGeom>
            <a:rect b="b" l="l" r="r" t="t"/>
            <a:pathLst>
              <a:path extrusionOk="0" h="4637891" w="11406868">
                <a:moveTo>
                  <a:pt x="0" y="0"/>
                </a:moveTo>
                <a:lnTo>
                  <a:pt x="11406868" y="0"/>
                </a:lnTo>
                <a:lnTo>
                  <a:pt x="11406868" y="4637891"/>
                </a:lnTo>
                <a:lnTo>
                  <a:pt x="0" y="46378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449" l="0" r="-11252" t="0"/>
            </a:stretch>
          </a:blipFill>
          <a:ln>
            <a:noFill/>
          </a:ln>
        </p:spPr>
      </p:sp>
      <p:sp>
        <p:nvSpPr>
          <p:cNvPr id="388" name="Google Shape;388;p21"/>
          <p:cNvSpPr txBox="1"/>
          <p:nvPr/>
        </p:nvSpPr>
        <p:spPr>
          <a:xfrm>
            <a:off x="1591118" y="77371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Decoders</a:t>
            </a:r>
            <a:endParaRPr/>
          </a:p>
        </p:txBody>
      </p:sp>
      <p:sp>
        <p:nvSpPr>
          <p:cNvPr id="389" name="Google Shape;389;p21"/>
          <p:cNvSpPr txBox="1"/>
          <p:nvPr/>
        </p:nvSpPr>
        <p:spPr>
          <a:xfrm>
            <a:off x="780222" y="2243468"/>
            <a:ext cx="12354282" cy="765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4" lvl="1" marL="863608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Reverts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secret code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 to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0" name="Google Shape;390;p21"/>
          <p:cNvSpPr txBox="1"/>
          <p:nvPr/>
        </p:nvSpPr>
        <p:spPr>
          <a:xfrm>
            <a:off x="780222" y="3158542"/>
            <a:ext cx="11536323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Understands the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rules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reverse the encoding.</a:t>
            </a:r>
            <a:endParaRPr/>
          </a:p>
        </p:txBody>
      </p:sp>
      <p:sp>
        <p:nvSpPr>
          <p:cNvPr id="391" name="Google Shape;391;p21"/>
          <p:cNvSpPr txBox="1"/>
          <p:nvPr/>
        </p:nvSpPr>
        <p:spPr>
          <a:xfrm>
            <a:off x="780222" y="4066592"/>
            <a:ext cx="11592640" cy="75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799" lvl="1" marL="863597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99"/>
              <a:buFont typeface="Arial"/>
              <a:buChar char="•"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understanding of the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hidden message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397" name="Google Shape;397;p22"/>
          <p:cNvSpPr/>
          <p:nvPr/>
        </p:nvSpPr>
        <p:spPr>
          <a:xfrm>
            <a:off x="2559131" y="6479144"/>
            <a:ext cx="13169739" cy="3352866"/>
          </a:xfrm>
          <a:custGeom>
            <a:rect b="b" l="l" r="r" t="t"/>
            <a:pathLst>
              <a:path extrusionOk="0" h="3352866" w="13169739">
                <a:moveTo>
                  <a:pt x="0" y="0"/>
                </a:moveTo>
                <a:lnTo>
                  <a:pt x="13169738" y="0"/>
                </a:lnTo>
                <a:lnTo>
                  <a:pt x="13169738" y="3352866"/>
                </a:lnTo>
                <a:lnTo>
                  <a:pt x="0" y="3352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4463" l="0" r="0" t="-30603"/>
            </a:stretch>
          </a:blipFill>
          <a:ln>
            <a:noFill/>
          </a:ln>
        </p:spPr>
      </p:sp>
      <p:sp>
        <p:nvSpPr>
          <p:cNvPr id="398" name="Google Shape;398;p22"/>
          <p:cNvSpPr txBox="1"/>
          <p:nvPr/>
        </p:nvSpPr>
        <p:spPr>
          <a:xfrm>
            <a:off x="1279180" y="2234171"/>
            <a:ext cx="15210443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is like an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artist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takes the compact representation (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encoding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from the encoder and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recreates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data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99" name="Google Shape;399;p22"/>
          <p:cNvSpPr txBox="1"/>
          <p:nvPr/>
        </p:nvSpPr>
        <p:spPr>
          <a:xfrm>
            <a:off x="1279180" y="3983115"/>
            <a:ext cx="15210443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It's the second part of the autoencoder and responsible for generating output from the encoding.</a:t>
            </a:r>
            <a:endParaRPr/>
          </a:p>
        </p:txBody>
      </p:sp>
      <p:sp>
        <p:nvSpPr>
          <p:cNvPr id="400" name="Google Shape;400;p22"/>
          <p:cNvSpPr txBox="1"/>
          <p:nvPr/>
        </p:nvSpPr>
        <p:spPr>
          <a:xfrm>
            <a:off x="1591118" y="754567"/>
            <a:ext cx="3183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Decoders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"/>
          <p:cNvSpPr/>
          <p:nvPr/>
        </p:nvSpPr>
        <p:spPr>
          <a:xfrm>
            <a:off x="-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06" name="Google Shape;406;p23"/>
          <p:cNvSpPr/>
          <p:nvPr/>
        </p:nvSpPr>
        <p:spPr>
          <a:xfrm>
            <a:off x="2423194" y="6185574"/>
            <a:ext cx="13422563" cy="3601721"/>
          </a:xfrm>
          <a:custGeom>
            <a:rect b="b" l="l" r="r" t="t"/>
            <a:pathLst>
              <a:path extrusionOk="0" h="3601721" w="13422563">
                <a:moveTo>
                  <a:pt x="0" y="0"/>
                </a:moveTo>
                <a:lnTo>
                  <a:pt x="13422562" y="0"/>
                </a:lnTo>
                <a:lnTo>
                  <a:pt x="13422562" y="3601721"/>
                </a:lnTo>
                <a:lnTo>
                  <a:pt x="0" y="36017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23"/>
          <p:cNvSpPr txBox="1"/>
          <p:nvPr/>
        </p:nvSpPr>
        <p:spPr>
          <a:xfrm>
            <a:off x="1591118" y="695325"/>
            <a:ext cx="1018240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the Decoder Work?</a:t>
            </a:r>
            <a:endParaRPr/>
          </a:p>
        </p:txBody>
      </p:sp>
      <p:sp>
        <p:nvSpPr>
          <p:cNvPr id="408" name="Google Shape;408;p23"/>
          <p:cNvSpPr txBox="1"/>
          <p:nvPr/>
        </p:nvSpPr>
        <p:spPr>
          <a:xfrm>
            <a:off x="1591118" y="2619109"/>
            <a:ext cx="14651849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reverse funnel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expands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compact </a:t>
            </a:r>
            <a:r>
              <a:rPr b="0" i="0" lang="en-US" sz="4000" u="none" cap="none" strike="noStrike">
                <a:solidFill>
                  <a:srgbClr val="02233D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 into a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full image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data.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4"/>
          <p:cNvSpPr/>
          <p:nvPr/>
        </p:nvSpPr>
        <p:spPr>
          <a:xfrm>
            <a:off x="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14" name="Google Shape;414;p24"/>
          <p:cNvSpPr/>
          <p:nvPr/>
        </p:nvSpPr>
        <p:spPr>
          <a:xfrm>
            <a:off x="247788" y="5992694"/>
            <a:ext cx="17698493" cy="4294306"/>
          </a:xfrm>
          <a:custGeom>
            <a:rect b="b" l="l" r="r" t="t"/>
            <a:pathLst>
              <a:path extrusionOk="0" h="4294306" w="17698493">
                <a:moveTo>
                  <a:pt x="0" y="0"/>
                </a:moveTo>
                <a:lnTo>
                  <a:pt x="17698494" y="0"/>
                </a:lnTo>
                <a:lnTo>
                  <a:pt x="17698494" y="4294306"/>
                </a:lnTo>
                <a:lnTo>
                  <a:pt x="0" y="42943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2088" l="-2121" r="0" t="-35503"/>
            </a:stretch>
          </a:blipFill>
          <a:ln>
            <a:noFill/>
          </a:ln>
        </p:spPr>
      </p:sp>
      <p:sp>
        <p:nvSpPr>
          <p:cNvPr id="415" name="Google Shape;415;p24"/>
          <p:cNvSpPr txBox="1"/>
          <p:nvPr/>
        </p:nvSpPr>
        <p:spPr>
          <a:xfrm>
            <a:off x="1591118" y="2235312"/>
            <a:ext cx="15001289" cy="2165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transforms the encoding from the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latent space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back into a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reconstructed output </a:t>
            </a:r>
            <a:r>
              <a:rPr b="0" i="0" lang="en-US" sz="39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enabling the decoder network to reconstruct </a:t>
            </a:r>
            <a:r>
              <a:rPr b="0" i="0" lang="en-US" sz="39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the original input as closely as possible.</a:t>
            </a:r>
            <a:endParaRPr/>
          </a:p>
        </p:txBody>
      </p:sp>
      <p:sp>
        <p:nvSpPr>
          <p:cNvPr id="416" name="Google Shape;416;p24"/>
          <p:cNvSpPr txBox="1"/>
          <p:nvPr/>
        </p:nvSpPr>
        <p:spPr>
          <a:xfrm>
            <a:off x="1591118" y="695325"/>
            <a:ext cx="9930885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does the Decoder Work?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22" name="Google Shape;422;p25"/>
          <p:cNvSpPr/>
          <p:nvPr/>
        </p:nvSpPr>
        <p:spPr>
          <a:xfrm>
            <a:off x="2754251" y="5362670"/>
            <a:ext cx="12779497" cy="4563652"/>
          </a:xfrm>
          <a:custGeom>
            <a:rect b="b" l="l" r="r" t="t"/>
            <a:pathLst>
              <a:path extrusionOk="0" h="4563652" w="12779497">
                <a:moveTo>
                  <a:pt x="0" y="0"/>
                </a:moveTo>
                <a:lnTo>
                  <a:pt x="12779498" y="0"/>
                </a:lnTo>
                <a:lnTo>
                  <a:pt x="12779498" y="4563652"/>
                </a:lnTo>
                <a:lnTo>
                  <a:pt x="0" y="456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9" r="-799" t="-2693"/>
            </a:stretch>
          </a:blipFill>
          <a:ln>
            <a:noFill/>
          </a:ln>
        </p:spPr>
      </p:sp>
      <p:sp>
        <p:nvSpPr>
          <p:cNvPr id="423" name="Google Shape;423;p25"/>
          <p:cNvSpPr txBox="1"/>
          <p:nvPr/>
        </p:nvSpPr>
        <p:spPr>
          <a:xfrm>
            <a:off x="1591118" y="735392"/>
            <a:ext cx="48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Deconvolution</a:t>
            </a:r>
            <a:endParaRPr/>
          </a:p>
        </p:txBody>
      </p:sp>
      <p:sp>
        <p:nvSpPr>
          <p:cNvPr id="424" name="Google Shape;424;p25"/>
          <p:cNvSpPr txBox="1"/>
          <p:nvPr/>
        </p:nvSpPr>
        <p:spPr>
          <a:xfrm>
            <a:off x="1591118" y="2303481"/>
            <a:ext cx="14422415" cy="1470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Deconvolution takes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compressed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maps from the encoder and expands their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spatial dimensions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30" name="Google Shape;430;p26"/>
          <p:cNvSpPr/>
          <p:nvPr/>
        </p:nvSpPr>
        <p:spPr>
          <a:xfrm>
            <a:off x="2754251" y="5483318"/>
            <a:ext cx="12779497" cy="4563652"/>
          </a:xfrm>
          <a:custGeom>
            <a:rect b="b" l="l" r="r" t="t"/>
            <a:pathLst>
              <a:path extrusionOk="0" h="4563652" w="12779497">
                <a:moveTo>
                  <a:pt x="0" y="0"/>
                </a:moveTo>
                <a:lnTo>
                  <a:pt x="12779498" y="0"/>
                </a:lnTo>
                <a:lnTo>
                  <a:pt x="12779498" y="4563652"/>
                </a:lnTo>
                <a:lnTo>
                  <a:pt x="0" y="4563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799" r="-799" t="-2693"/>
            </a:stretch>
          </a:blipFill>
          <a:ln>
            <a:noFill/>
          </a:ln>
        </p:spPr>
      </p:sp>
      <p:sp>
        <p:nvSpPr>
          <p:cNvPr id="431" name="Google Shape;431;p26"/>
          <p:cNvSpPr txBox="1"/>
          <p:nvPr/>
        </p:nvSpPr>
        <p:spPr>
          <a:xfrm>
            <a:off x="1591118" y="2404143"/>
            <a:ext cx="15173262" cy="21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does this by learning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upsampling filters 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increase the resolution of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fe﻿ature maps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allowing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progressively build a more detailed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representation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2" name="Google Shape;432;p26"/>
          <p:cNvSpPr txBox="1"/>
          <p:nvPr/>
        </p:nvSpPr>
        <p:spPr>
          <a:xfrm>
            <a:off x="1591118" y="735392"/>
            <a:ext cx="48507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Deconvolution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438" name="Google Shape;438;p27"/>
          <p:cNvGrpSpPr/>
          <p:nvPr/>
        </p:nvGrpSpPr>
        <p:grpSpPr>
          <a:xfrm>
            <a:off x="1647825" y="2147041"/>
            <a:ext cx="7046820" cy="1693788"/>
            <a:chOff x="0" y="-463940"/>
            <a:chExt cx="9395760" cy="2258385"/>
          </a:xfrm>
        </p:grpSpPr>
        <p:sp>
          <p:nvSpPr>
            <p:cNvPr id="439" name="Google Shape;439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40" name="Google Shape;440;p27"/>
            <p:cNvGrpSpPr/>
            <p:nvPr/>
          </p:nvGrpSpPr>
          <p:grpSpPr>
            <a:xfrm>
              <a:off x="0" y="-463940"/>
              <a:ext cx="4114800" cy="2258385"/>
              <a:chOff x="0" y="-91642"/>
              <a:chExt cx="812800" cy="446100"/>
            </a:xfrm>
          </p:grpSpPr>
          <p:sp>
            <p:nvSpPr>
              <p:cNvPr id="441" name="Google Shape;441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7"/>
              <p:cNvSpPr txBox="1"/>
              <p:nvPr/>
            </p:nvSpPr>
            <p:spPr>
              <a:xfrm>
                <a:off x="0" y="-91642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1</a:t>
                </a:r>
                <a:endParaRPr/>
              </a:p>
            </p:txBody>
          </p:sp>
        </p:grpSp>
      </p:grpSp>
      <p:sp>
        <p:nvSpPr>
          <p:cNvPr id="443" name="Google Shape;443;p27"/>
          <p:cNvSpPr txBox="1"/>
          <p:nvPr/>
        </p:nvSpPr>
        <p:spPr>
          <a:xfrm>
            <a:off x="1591118" y="730292"/>
            <a:ext cx="609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Decoding Process</a:t>
            </a:r>
            <a:endParaRPr/>
          </a:p>
        </p:txBody>
      </p:sp>
      <p:grpSp>
        <p:nvGrpSpPr>
          <p:cNvPr id="444" name="Google Shape;444;p27"/>
          <p:cNvGrpSpPr/>
          <p:nvPr/>
        </p:nvGrpSpPr>
        <p:grpSpPr>
          <a:xfrm>
            <a:off x="1647825" y="4411276"/>
            <a:ext cx="7046820" cy="1761994"/>
            <a:chOff x="0" y="-554924"/>
            <a:chExt cx="9395760" cy="2349325"/>
          </a:xfrm>
        </p:grpSpPr>
        <p:sp>
          <p:nvSpPr>
            <p:cNvPr id="445" name="Google Shape;445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46" name="Google Shape;446;p27"/>
            <p:cNvGrpSpPr/>
            <p:nvPr/>
          </p:nvGrpSpPr>
          <p:grpSpPr>
            <a:xfrm>
              <a:off x="0" y="-554924"/>
              <a:ext cx="4114800" cy="2258385"/>
              <a:chOff x="0" y="-109614"/>
              <a:chExt cx="812800" cy="446100"/>
            </a:xfrm>
          </p:grpSpPr>
          <p:sp>
            <p:nvSpPr>
              <p:cNvPr id="447" name="Google Shape;447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7"/>
              <p:cNvSpPr txBox="1"/>
              <p:nvPr/>
            </p:nvSpPr>
            <p:spPr>
              <a:xfrm>
                <a:off x="0" y="-109614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2</a:t>
                </a:r>
                <a:endParaRPr/>
              </a:p>
            </p:txBody>
          </p:sp>
        </p:grpSp>
      </p:grpSp>
      <p:grpSp>
        <p:nvGrpSpPr>
          <p:cNvPr id="449" name="Google Shape;449;p27"/>
          <p:cNvGrpSpPr/>
          <p:nvPr/>
        </p:nvGrpSpPr>
        <p:grpSpPr>
          <a:xfrm>
            <a:off x="1647825" y="6743724"/>
            <a:ext cx="7046820" cy="1762018"/>
            <a:chOff x="0" y="-554957"/>
            <a:chExt cx="9395760" cy="2349358"/>
          </a:xfrm>
        </p:grpSpPr>
        <p:sp>
          <p:nvSpPr>
            <p:cNvPr id="450" name="Google Shape;450;p27"/>
            <p:cNvSpPr/>
            <p:nvPr/>
          </p:nvSpPr>
          <p:spPr>
            <a:xfrm flipH="1">
              <a:off x="3817767" y="388282"/>
              <a:ext cx="5577993" cy="1406119"/>
            </a:xfrm>
            <a:custGeom>
              <a:rect b="b" l="l" r="r" t="t"/>
              <a:pathLst>
                <a:path extrusionOk="0" h="1406119" w="5577993">
                  <a:moveTo>
                    <a:pt x="5577994" y="0"/>
                  </a:moveTo>
                  <a:lnTo>
                    <a:pt x="0" y="0"/>
                  </a:lnTo>
                  <a:lnTo>
                    <a:pt x="0" y="1406120"/>
                  </a:lnTo>
                  <a:lnTo>
                    <a:pt x="5577994" y="1406120"/>
                  </a:lnTo>
                  <a:lnTo>
                    <a:pt x="5577994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451" name="Google Shape;451;p27"/>
            <p:cNvGrpSpPr/>
            <p:nvPr/>
          </p:nvGrpSpPr>
          <p:grpSpPr>
            <a:xfrm>
              <a:off x="0" y="-554957"/>
              <a:ext cx="4114800" cy="2258385"/>
              <a:chOff x="0" y="-109621"/>
              <a:chExt cx="812800" cy="446100"/>
            </a:xfrm>
          </p:grpSpPr>
          <p:sp>
            <p:nvSpPr>
              <p:cNvPr id="452" name="Google Shape;452;p27"/>
              <p:cNvSpPr/>
              <p:nvPr/>
            </p:nvSpPr>
            <p:spPr>
              <a:xfrm>
                <a:off x="0" y="0"/>
                <a:ext cx="812800" cy="255629"/>
              </a:xfrm>
              <a:custGeom>
                <a:rect b="b" l="l" r="r" t="t"/>
                <a:pathLst>
                  <a:path extrusionOk="0" h="255629" w="812800">
                    <a:moveTo>
                      <a:pt x="27595" y="0"/>
                    </a:moveTo>
                    <a:lnTo>
                      <a:pt x="785205" y="0"/>
                    </a:lnTo>
                    <a:cubicBezTo>
                      <a:pt x="800445" y="0"/>
                      <a:pt x="812800" y="12355"/>
                      <a:pt x="812800" y="27595"/>
                    </a:cubicBezTo>
                    <a:lnTo>
                      <a:pt x="812800" y="228034"/>
                    </a:lnTo>
                    <a:cubicBezTo>
                      <a:pt x="812800" y="235353"/>
                      <a:pt x="809893" y="242372"/>
                      <a:pt x="804718" y="247547"/>
                    </a:cubicBezTo>
                    <a:cubicBezTo>
                      <a:pt x="799543" y="252722"/>
                      <a:pt x="792524" y="255629"/>
                      <a:pt x="785205" y="255629"/>
                    </a:cubicBezTo>
                    <a:lnTo>
                      <a:pt x="27595" y="255629"/>
                    </a:lnTo>
                    <a:cubicBezTo>
                      <a:pt x="12355" y="255629"/>
                      <a:pt x="0" y="243275"/>
                      <a:pt x="0" y="228034"/>
                    </a:cubicBezTo>
                    <a:lnTo>
                      <a:pt x="0" y="27595"/>
                    </a:lnTo>
                    <a:cubicBezTo>
                      <a:pt x="0" y="12355"/>
                      <a:pt x="12355" y="0"/>
                      <a:pt x="27595" y="0"/>
                    </a:cubicBezTo>
                    <a:close/>
                  </a:path>
                </a:pathLst>
              </a:custGeom>
              <a:solidFill>
                <a:srgbClr val="AF3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7"/>
              <p:cNvSpPr txBox="1"/>
              <p:nvPr/>
            </p:nvSpPr>
            <p:spPr>
              <a:xfrm>
                <a:off x="0" y="-109621"/>
                <a:ext cx="812700" cy="446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0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4874" u="none" cap="none" strike="noStrike">
                    <a:solidFill>
                      <a:srgbClr val="EBF5FE"/>
                    </a:solidFill>
                    <a:latin typeface="Arial"/>
                    <a:ea typeface="Arial"/>
                    <a:cs typeface="Arial"/>
                    <a:sym typeface="Arial"/>
                  </a:rPr>
                  <a:t>Step: 3</a:t>
                </a:r>
                <a:endParaRPr/>
              </a:p>
            </p:txBody>
          </p:sp>
        </p:grpSp>
      </p:grpSp>
      <p:sp>
        <p:nvSpPr>
          <p:cNvPr id="454" name="Google Shape;454;p27"/>
          <p:cNvSpPr txBox="1"/>
          <p:nvPr/>
        </p:nvSpPr>
        <p:spPr>
          <a:xfrm>
            <a:off x="9144000" y="3296285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encoded data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(latent space representation) is fed into the decoder.</a:t>
            </a:r>
            <a:endParaRPr/>
          </a:p>
        </p:txBody>
      </p:sp>
      <p:sp>
        <p:nvSpPr>
          <p:cNvPr id="455" name="Google Shape;455;p27"/>
          <p:cNvSpPr txBox="1"/>
          <p:nvPr/>
        </p:nvSpPr>
        <p:spPr>
          <a:xfrm>
            <a:off x="9144000" y="5553628"/>
            <a:ext cx="8854667" cy="18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 consists of layers that learn to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reverse the compression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 by generating features and patterns.</a:t>
            </a:r>
            <a:endParaRPr/>
          </a:p>
        </p:txBody>
      </p:sp>
      <p:sp>
        <p:nvSpPr>
          <p:cNvPr id="456" name="Google Shape;456;p27"/>
          <p:cNvSpPr txBox="1"/>
          <p:nvPr/>
        </p:nvSpPr>
        <p:spPr>
          <a:xfrm>
            <a:off x="9144000" y="8372393"/>
            <a:ext cx="8854667" cy="12471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These generated features are combined to </a:t>
            </a:r>
            <a:r>
              <a:rPr b="0" i="0" lang="en-US" sz="3399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reconstruct the original data</a:t>
            </a:r>
            <a:r>
              <a:rPr b="0" i="0" lang="en-US" sz="3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8"/>
          <p:cNvSpPr/>
          <p:nvPr/>
        </p:nvSpPr>
        <p:spPr>
          <a:xfrm>
            <a:off x="1905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462" name="Google Shape;462;p28"/>
          <p:cNvSpPr/>
          <p:nvPr/>
        </p:nvSpPr>
        <p:spPr>
          <a:xfrm>
            <a:off x="2825293" y="5914663"/>
            <a:ext cx="13162812" cy="4033315"/>
          </a:xfrm>
          <a:custGeom>
            <a:rect b="b" l="l" r="r" t="t"/>
            <a:pathLst>
              <a:path extrusionOk="0" h="4033315" w="13162812">
                <a:moveTo>
                  <a:pt x="0" y="0"/>
                </a:moveTo>
                <a:lnTo>
                  <a:pt x="13162812" y="0"/>
                </a:lnTo>
                <a:lnTo>
                  <a:pt x="13162812" y="4033315"/>
                </a:lnTo>
                <a:lnTo>
                  <a:pt x="0" y="4033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927" l="0" r="-943" t="-1928"/>
            </a:stretch>
          </a:blipFill>
          <a:ln>
            <a:noFill/>
          </a:ln>
        </p:spPr>
      </p:sp>
      <p:sp>
        <p:nvSpPr>
          <p:cNvPr id="463" name="Google Shape;463;p28"/>
          <p:cNvSpPr txBox="1"/>
          <p:nvPr/>
        </p:nvSpPr>
        <p:spPr>
          <a:xfrm>
            <a:off x="795559" y="765900"/>
            <a:ext cx="98031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Recreating Original Data</a:t>
            </a:r>
            <a:endParaRPr/>
          </a:p>
        </p:txBody>
      </p:sp>
      <p:sp>
        <p:nvSpPr>
          <p:cNvPr id="464" name="Google Shape;464;p28"/>
          <p:cNvSpPr txBox="1"/>
          <p:nvPr/>
        </p:nvSpPr>
        <p:spPr>
          <a:xfrm>
            <a:off x="526219" y="2270342"/>
            <a:ext cx="8895315" cy="2174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4" lvl="1" marL="863608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decoder's goal is to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recreate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data as close to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input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as possible.</a:t>
            </a:r>
            <a:endParaRPr/>
          </a:p>
        </p:txBody>
      </p:sp>
      <p:sp>
        <p:nvSpPr>
          <p:cNvPr id="465" name="Google Shape;465;p28"/>
          <p:cNvSpPr txBox="1"/>
          <p:nvPr/>
        </p:nvSpPr>
        <p:spPr>
          <a:xfrm>
            <a:off x="9406699" y="2270341"/>
            <a:ext cx="8285026" cy="2174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1800" lvl="1" marL="863601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Char char="•"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uses the </a:t>
            </a:r>
            <a:r>
              <a:rPr b="0" i="0" lang="en-US" sz="4000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knowledge</a:t>
            </a: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gained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from the encoder to generate 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meaningful features.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-1613" t="0"/>
            </a:stretch>
          </a:blipFill>
          <a:ln>
            <a:noFill/>
          </a:ln>
        </p:spPr>
      </p:sp>
      <p:sp>
        <p:nvSpPr>
          <p:cNvPr id="471" name="Google Shape;471;p29"/>
          <p:cNvSpPr/>
          <p:nvPr/>
        </p:nvSpPr>
        <p:spPr>
          <a:xfrm>
            <a:off x="2281746" y="5395450"/>
            <a:ext cx="13724509" cy="4384999"/>
          </a:xfrm>
          <a:custGeom>
            <a:rect b="b" l="l" r="r" t="t"/>
            <a:pathLst>
              <a:path extrusionOk="0" h="4384999" w="13724509">
                <a:moveTo>
                  <a:pt x="0" y="0"/>
                </a:moveTo>
                <a:lnTo>
                  <a:pt x="13724508" y="0"/>
                </a:lnTo>
                <a:lnTo>
                  <a:pt x="13724508" y="4384999"/>
                </a:lnTo>
                <a:lnTo>
                  <a:pt x="0" y="4384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9" l="0" r="-2763" t="-699"/>
            </a:stretch>
          </a:blipFill>
          <a:ln>
            <a:noFill/>
          </a:ln>
        </p:spPr>
      </p:sp>
      <p:sp>
        <p:nvSpPr>
          <p:cNvPr id="472" name="Google Shape;472;p29"/>
          <p:cNvSpPr txBox="1"/>
          <p:nvPr/>
        </p:nvSpPr>
        <p:spPr>
          <a:xfrm>
            <a:off x="352425" y="727675"/>
            <a:ext cx="121089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Why Decoders are Important?</a:t>
            </a:r>
            <a:endParaRPr/>
          </a:p>
        </p:txBody>
      </p:sp>
      <p:sp>
        <p:nvSpPr>
          <p:cNvPr id="473" name="Google Shape;473;p29"/>
          <p:cNvSpPr txBox="1"/>
          <p:nvPr/>
        </p:nvSpPr>
        <p:spPr>
          <a:xfrm>
            <a:off x="1542207" y="2186160"/>
            <a:ext cx="14551918" cy="2305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Reconstruction: </a:t>
            </a:r>
            <a:endParaRPr/>
          </a:p>
          <a:p>
            <a:pPr indent="0" lvl="0" marL="0" marR="0" rtl="0" algn="l">
              <a:lnSpc>
                <a:spcPct val="44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7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decoder's job is to bring back the data's </a:t>
            </a:r>
            <a:r>
              <a:rPr b="0" i="0" lang="en-US" sz="3871" u="none" cap="none" strike="noStrike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original form</a:t>
            </a:r>
            <a:r>
              <a:rPr b="0" i="0" lang="en-US" sz="387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the compressed encoding.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16792" l="0" r="0" t="16792"/>
          <a:stretch/>
        </p:blipFill>
        <p:spPr>
          <a:xfrm>
            <a:off x="1591280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1483" r="1482" t="0"/>
          <a:stretch/>
        </p:blipFill>
        <p:spPr>
          <a:xfrm>
            <a:off x="5531394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"/>
          <p:cNvPicPr preferRelativeResize="0"/>
          <p:nvPr/>
        </p:nvPicPr>
        <p:blipFill rotWithShape="1">
          <a:blip r:embed="rId5">
            <a:alphaModFix/>
          </a:blip>
          <a:srcRect b="0" l="1483" r="1482" t="0"/>
          <a:stretch/>
        </p:blipFill>
        <p:spPr>
          <a:xfrm>
            <a:off x="9467337" y="3610258"/>
            <a:ext cx="3297287" cy="33981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" name="Google Shape;125;p3"/>
          <p:cNvGrpSpPr/>
          <p:nvPr/>
        </p:nvGrpSpPr>
        <p:grpSpPr>
          <a:xfrm>
            <a:off x="1591280" y="6237149"/>
            <a:ext cx="3297287" cy="1083718"/>
            <a:chOff x="0" y="-66675"/>
            <a:chExt cx="1190248" cy="391199"/>
          </a:xfrm>
        </p:grpSpPr>
        <p:sp>
          <p:nvSpPr>
            <p:cNvPr id="126" name="Google Shape;12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27" name="Google Shape;12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" name="Google Shape;128;p3"/>
          <p:cNvGrpSpPr/>
          <p:nvPr/>
        </p:nvGrpSpPr>
        <p:grpSpPr>
          <a:xfrm>
            <a:off x="5531394" y="6237149"/>
            <a:ext cx="3297287" cy="1083718"/>
            <a:chOff x="0" y="-66675"/>
            <a:chExt cx="1190248" cy="391199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3"/>
          <p:cNvGrpSpPr/>
          <p:nvPr/>
        </p:nvGrpSpPr>
        <p:grpSpPr>
          <a:xfrm>
            <a:off x="9467337" y="6237149"/>
            <a:ext cx="3297287" cy="1083718"/>
            <a:chOff x="0" y="-66675"/>
            <a:chExt cx="1190248" cy="391199"/>
          </a:xfrm>
        </p:grpSpPr>
        <p:sp>
          <p:nvSpPr>
            <p:cNvPr id="132" name="Google Shape;132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3" name="Google Shape;133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3"/>
          <p:cNvPicPr preferRelativeResize="0"/>
          <p:nvPr/>
        </p:nvPicPr>
        <p:blipFill rotWithShape="1">
          <a:blip r:embed="rId6">
            <a:alphaModFix/>
          </a:blip>
          <a:srcRect b="0" l="2976" r="2975" t="0"/>
          <a:stretch/>
        </p:blipFill>
        <p:spPr>
          <a:xfrm>
            <a:off x="13399433" y="3610258"/>
            <a:ext cx="3297287" cy="34914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3"/>
          <p:cNvGrpSpPr/>
          <p:nvPr/>
        </p:nvGrpSpPr>
        <p:grpSpPr>
          <a:xfrm>
            <a:off x="13399433" y="6237149"/>
            <a:ext cx="3297287" cy="1083718"/>
            <a:chOff x="0" y="-66675"/>
            <a:chExt cx="1190248" cy="391199"/>
          </a:xfrm>
        </p:grpSpPr>
        <p:sp>
          <p:nvSpPr>
            <p:cNvPr id="136" name="Google Shape;136;p3"/>
            <p:cNvSpPr/>
            <p:nvPr/>
          </p:nvSpPr>
          <p:spPr>
            <a:xfrm>
              <a:off x="0" y="0"/>
              <a:ext cx="1190248" cy="324524"/>
            </a:xfrm>
            <a:custGeom>
              <a:rect b="b" l="l" r="r" t="t"/>
              <a:pathLst>
                <a:path extrusionOk="0"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37" name="Google Shape;137;p3"/>
            <p:cNvSpPr txBox="1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62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3"/>
          <p:cNvGrpSpPr/>
          <p:nvPr/>
        </p:nvGrpSpPr>
        <p:grpSpPr>
          <a:xfrm>
            <a:off x="0" y="8519263"/>
            <a:ext cx="18288000" cy="1252061"/>
            <a:chOff x="0" y="-135752"/>
            <a:chExt cx="24384000" cy="1669415"/>
          </a:xfrm>
        </p:grpSpPr>
        <p:sp>
          <p:nvSpPr>
            <p:cNvPr id="139" name="Google Shape;139;p3"/>
            <p:cNvSpPr/>
            <p:nvPr/>
          </p:nvSpPr>
          <p:spPr>
            <a:xfrm>
              <a:off x="7947457" y="0"/>
              <a:ext cx="4070116" cy="760207"/>
            </a:xfrm>
            <a:custGeom>
              <a:rect b="b" l="l" r="r" t="t"/>
              <a:pathLst>
                <a:path extrusionOk="0"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1375" l="-3175" r="0" t="-11376"/>
              </a:stretch>
            </a:blipFill>
            <a:ln>
              <a:noFill/>
            </a:ln>
          </p:spPr>
        </p:sp>
        <p:grpSp>
          <p:nvGrpSpPr>
            <p:cNvPr id="140" name="Google Shape;140;p3"/>
            <p:cNvGrpSpPr/>
            <p:nvPr/>
          </p:nvGrpSpPr>
          <p:grpSpPr>
            <a:xfrm>
              <a:off x="0" y="-135752"/>
              <a:ext cx="24384000" cy="1669415"/>
              <a:chOff x="0" y="-38100"/>
              <a:chExt cx="5219164" cy="357323"/>
            </a:xfrm>
          </p:grpSpPr>
          <p:sp>
            <p:nvSpPr>
              <p:cNvPr id="141" name="Google Shape;141;p3"/>
              <p:cNvSpPr/>
              <p:nvPr/>
            </p:nvSpPr>
            <p:spPr>
              <a:xfrm>
                <a:off x="0" y="0"/>
                <a:ext cx="5219164" cy="319223"/>
              </a:xfrm>
              <a:custGeom>
                <a:rect b="b" l="l" r="r" t="t"/>
                <a:pathLst>
                  <a:path extrusionOk="0"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cap="rnd" cmpd="sng" w="76200">
                <a:solidFill>
                  <a:srgbClr val="AF3C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3"/>
              <p:cNvSpPr txBox="1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875" lIns="46875" spcFirstLastPara="1" rIns="46875" wrap="square" tIns="46875">
                <a:noAutofit/>
              </a:bodyPr>
              <a:lstStyle/>
              <a:p>
                <a:pPr indent="0" lvl="0" marL="0" marR="0" rtl="0" algn="ctr">
                  <a:lnSpc>
                    <a:spcPct val="186666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" name="Google Shape;143;p3"/>
            <p:cNvSpPr/>
            <p:nvPr/>
          </p:nvSpPr>
          <p:spPr>
            <a:xfrm>
              <a:off x="960830" y="294253"/>
              <a:ext cx="5631151" cy="1008141"/>
            </a:xfrm>
            <a:custGeom>
              <a:rect b="b" l="l" r="r" t="t"/>
              <a:pathLst>
                <a:path extrusionOk="0"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14032" l="-3175" r="0" t="-14033"/>
              </a:stretch>
            </a:blipFill>
            <a:ln>
              <a:noFill/>
            </a:ln>
          </p:spPr>
        </p:sp>
        <p:sp>
          <p:nvSpPr>
            <p:cNvPr id="144" name="Google Shape;144;p3"/>
            <p:cNvSpPr/>
            <p:nvPr/>
          </p:nvSpPr>
          <p:spPr>
            <a:xfrm>
              <a:off x="20470328" y="208342"/>
              <a:ext cx="3262616" cy="1209686"/>
            </a:xfrm>
            <a:custGeom>
              <a:rect b="b" l="l" r="r" t="t"/>
              <a:pathLst>
                <a:path extrusionOk="0"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291" l="-543" r="-873" t="0"/>
              </a:stretch>
            </a:blipFill>
            <a:ln>
              <a:noFill/>
            </a:ln>
          </p:spPr>
        </p:sp>
      </p:grpSp>
      <p:cxnSp>
        <p:nvCxnSpPr>
          <p:cNvPr id="145" name="Google Shape;145;p3"/>
          <p:cNvCxnSpPr/>
          <p:nvPr/>
        </p:nvCxnSpPr>
        <p:spPr>
          <a:xfrm>
            <a:off x="12263205" y="1165800"/>
            <a:ext cx="5780259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6" name="Google Shape;146;p3"/>
          <p:cNvCxnSpPr/>
          <p:nvPr/>
        </p:nvCxnSpPr>
        <p:spPr>
          <a:xfrm>
            <a:off x="359526" y="1141988"/>
            <a:ext cx="5878897" cy="0"/>
          </a:xfrm>
          <a:prstGeom prst="straightConnector1">
            <a:avLst/>
          </a:prstGeom>
          <a:noFill/>
          <a:ln cap="flat" cmpd="sng" w="47625">
            <a:solidFill>
              <a:srgbClr val="AF3CFF">
                <a:alpha val="42352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7" name="Google Shape;147;p3"/>
          <p:cNvGrpSpPr/>
          <p:nvPr/>
        </p:nvGrpSpPr>
        <p:grpSpPr>
          <a:xfrm>
            <a:off x="6225421" y="416261"/>
            <a:ext cx="6037784" cy="1230064"/>
            <a:chOff x="0" y="-38100"/>
            <a:chExt cx="1590198" cy="323968"/>
          </a:xfrm>
        </p:grpSpPr>
        <p:sp>
          <p:nvSpPr>
            <p:cNvPr id="148" name="Google Shape;148;p3"/>
            <p:cNvSpPr/>
            <p:nvPr/>
          </p:nvSpPr>
          <p:spPr>
            <a:xfrm>
              <a:off x="0" y="0"/>
              <a:ext cx="1590198" cy="285868"/>
            </a:xfrm>
            <a:custGeom>
              <a:rect b="b" l="l" r="r" t="t"/>
              <a:pathLst>
                <a:path extrusionOk="0" h="285868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42934"/>
                  </a:lnTo>
                  <a:lnTo>
                    <a:pt x="0" y="285868"/>
                  </a:lnTo>
                  <a:lnTo>
                    <a:pt x="1590198" y="285868"/>
                  </a:lnTo>
                  <a:lnTo>
                    <a:pt x="1488598" y="142934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</p:sp>
        <p:sp>
          <p:nvSpPr>
            <p:cNvPr id="149" name="Google Shape;149;p3"/>
            <p:cNvSpPr txBox="1"/>
            <p:nvPr/>
          </p:nvSpPr>
          <p:spPr>
            <a:xfrm>
              <a:off x="88900" y="-38100"/>
              <a:ext cx="1412398" cy="3239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3"/>
          <p:cNvSpPr txBox="1"/>
          <p:nvPr/>
        </p:nvSpPr>
        <p:spPr>
          <a:xfrm rot="-14511">
            <a:off x="6828194" y="735179"/>
            <a:ext cx="4631641" cy="7634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66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 AI INSTRUCTORS</a:t>
            </a:r>
            <a:endParaRPr/>
          </a:p>
        </p:txBody>
      </p:sp>
      <p:sp>
        <p:nvSpPr>
          <p:cNvPr id="151" name="Google Shape;151;p3"/>
          <p:cNvSpPr txBox="1"/>
          <p:nvPr/>
        </p:nvSpPr>
        <p:spPr>
          <a:xfrm>
            <a:off x="1650331" y="661452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Dr.Irfan Malik</a:t>
            </a:r>
            <a:endParaRPr/>
          </a:p>
        </p:txBody>
      </p:sp>
      <p:sp>
        <p:nvSpPr>
          <p:cNvPr id="152" name="Google Shape;152;p3"/>
          <p:cNvSpPr txBox="1"/>
          <p:nvPr/>
        </p:nvSpPr>
        <p:spPr>
          <a:xfrm>
            <a:off x="5592827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Dr.Sheraz Naseer</a:t>
            </a:r>
            <a:endParaRPr/>
          </a:p>
        </p:txBody>
      </p:sp>
      <p:sp>
        <p:nvSpPr>
          <p:cNvPr id="153" name="Google Shape;153;p3"/>
          <p:cNvSpPr txBox="1"/>
          <p:nvPr/>
        </p:nvSpPr>
        <p:spPr>
          <a:xfrm>
            <a:off x="9524465" y="6631032"/>
            <a:ext cx="3179185" cy="427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Dr.Shazia Saqib</a:t>
            </a:r>
            <a:endParaRPr/>
          </a:p>
        </p:txBody>
      </p:sp>
      <p:sp>
        <p:nvSpPr>
          <p:cNvPr id="154" name="Google Shape;154;p3"/>
          <p:cNvSpPr txBox="1"/>
          <p:nvPr/>
        </p:nvSpPr>
        <p:spPr>
          <a:xfrm>
            <a:off x="13517099" y="6604997"/>
            <a:ext cx="3179185" cy="453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6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M.Haris Tariq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0"/>
          <p:cNvSpPr/>
          <p:nvPr/>
        </p:nvSpPr>
        <p:spPr>
          <a:xfrm>
            <a:off x="-9525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79" name="Google Shape;479;p30"/>
          <p:cNvSpPr/>
          <p:nvPr/>
        </p:nvSpPr>
        <p:spPr>
          <a:xfrm>
            <a:off x="6832983" y="5147905"/>
            <a:ext cx="10905104" cy="5143500"/>
          </a:xfrm>
          <a:custGeom>
            <a:rect b="b" l="l" r="r" t="t"/>
            <a:pathLst>
              <a:path extrusionOk="0" h="5143500" w="10905104">
                <a:moveTo>
                  <a:pt x="0" y="0"/>
                </a:moveTo>
                <a:lnTo>
                  <a:pt x="10905104" y="0"/>
                </a:lnTo>
                <a:lnTo>
                  <a:pt x="1090510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889" l="0" r="0" t="-12359"/>
            </a:stretch>
          </a:blipFill>
          <a:ln>
            <a:noFill/>
          </a:ln>
        </p:spPr>
      </p:sp>
      <p:sp>
        <p:nvSpPr>
          <p:cNvPr id="480" name="Google Shape;480;p30"/>
          <p:cNvSpPr txBox="1"/>
          <p:nvPr/>
        </p:nvSpPr>
        <p:spPr>
          <a:xfrm>
            <a:off x="819150" y="747100"/>
            <a:ext cx="1092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Anatomy of an Autoencoder</a:t>
            </a:r>
            <a:endParaRPr/>
          </a:p>
        </p:txBody>
      </p:sp>
      <p:sp>
        <p:nvSpPr>
          <p:cNvPr id="481" name="Google Shape;481;p30"/>
          <p:cNvSpPr txBox="1"/>
          <p:nvPr/>
        </p:nvSpPr>
        <p:spPr>
          <a:xfrm>
            <a:off x="1028700" y="2160232"/>
            <a:ext cx="13437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Components: Encoder, Latent Space/Bottleneck, Decoder.</a:t>
            </a:r>
            <a:endParaRPr/>
          </a:p>
        </p:txBody>
      </p:sp>
      <p:sp>
        <p:nvSpPr>
          <p:cNvPr id="482" name="Google Shape;482;p30"/>
          <p:cNvSpPr txBox="1"/>
          <p:nvPr/>
        </p:nvSpPr>
        <p:spPr>
          <a:xfrm>
            <a:off x="1028700" y="3220681"/>
            <a:ext cx="148569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Autoencoders aim to minimize the difference between the input and the reconstructed output.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88" name="Google Shape;488;p31"/>
          <p:cNvSpPr/>
          <p:nvPr/>
        </p:nvSpPr>
        <p:spPr>
          <a:xfrm>
            <a:off x="1314876" y="3011177"/>
            <a:ext cx="15944424" cy="5765215"/>
          </a:xfrm>
          <a:custGeom>
            <a:rect b="b" l="l" r="r" t="t"/>
            <a:pathLst>
              <a:path extrusionOk="0" h="5765215" w="15944424">
                <a:moveTo>
                  <a:pt x="0" y="0"/>
                </a:moveTo>
                <a:lnTo>
                  <a:pt x="15944424" y="0"/>
                </a:lnTo>
                <a:lnTo>
                  <a:pt x="15944424" y="5765216"/>
                </a:lnTo>
                <a:lnTo>
                  <a:pt x="0" y="57652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9" name="Google Shape;489;p31"/>
          <p:cNvSpPr txBox="1"/>
          <p:nvPr/>
        </p:nvSpPr>
        <p:spPr>
          <a:xfrm>
            <a:off x="819150" y="718025"/>
            <a:ext cx="1092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Anatomy of an Autoencoder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e9d6c56281_1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9" r="-799" t="0"/>
            </a:stretch>
          </a:blipFill>
          <a:ln>
            <a:noFill/>
          </a:ln>
        </p:spPr>
      </p:sp>
      <p:sp>
        <p:nvSpPr>
          <p:cNvPr id="495" name="Google Shape;495;g2e9d6c56281_1_0"/>
          <p:cNvSpPr txBox="1"/>
          <p:nvPr/>
        </p:nvSpPr>
        <p:spPr>
          <a:xfrm>
            <a:off x="1629328" y="2658192"/>
            <a:ext cx="12265800" cy="7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99" u="none" cap="none" strike="noStrike">
                <a:solidFill>
                  <a:srgbClr val="000000"/>
                </a:solidFill>
              </a:rPr>
              <a:t>Previous Lec: </a:t>
            </a:r>
            <a:r>
              <a:rPr b="1" lang="en-US" sz="4999"/>
              <a:t>28</a:t>
            </a:r>
            <a:endParaRPr b="1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799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00"/>
              <a:t>Next Lec:30</a:t>
            </a:r>
            <a:endParaRPr b="1" sz="4900"/>
          </a:p>
          <a:p>
            <a:pPr indent="0" lvl="0" marL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99" u="sng">
                <a:solidFill>
                  <a:schemeClr val="hlink"/>
                </a:solidFill>
                <a:hlinkClick r:id="rId5"/>
              </a:rPr>
              <a:t>click Here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/>
              <a:t>Quiz</a:t>
            </a:r>
            <a:endParaRPr b="1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chemeClr val="hlink"/>
                </a:solidFill>
                <a:hlinkClick r:id="rId6"/>
              </a:rPr>
              <a:t>click Here</a:t>
            </a:r>
            <a:endParaRPr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/>
          </a:p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799" u="sng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hlinkClick r:id="rId7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40"/>
          <p:cNvGrpSpPr/>
          <p:nvPr/>
        </p:nvGrpSpPr>
        <p:grpSpPr>
          <a:xfrm rot="5400000">
            <a:off x="13985656" y="2847900"/>
            <a:ext cx="4424641" cy="4591200"/>
            <a:chOff x="0" y="-38100"/>
            <a:chExt cx="820031" cy="850900"/>
          </a:xfrm>
        </p:grpSpPr>
        <p:sp>
          <p:nvSpPr>
            <p:cNvPr id="501" name="Google Shape;501;p40"/>
            <p:cNvSpPr/>
            <p:nvPr/>
          </p:nvSpPr>
          <p:spPr>
            <a:xfrm>
              <a:off x="0" y="0"/>
              <a:ext cx="820031" cy="812800"/>
            </a:xfrm>
            <a:custGeom>
              <a:rect b="b" l="l" r="r" t="t"/>
              <a:pathLst>
                <a:path extrusionOk="0"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294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 txBox="1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40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sp>
        <p:nvSpPr>
          <p:cNvPr id="504" name="Google Shape;504;p40"/>
          <p:cNvSpPr/>
          <p:nvPr/>
        </p:nvSpPr>
        <p:spPr>
          <a:xfrm>
            <a:off x="10906523" y="5787959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4">
              <a:alphaModFix amt="35000"/>
            </a:blip>
            <a:stretch>
              <a:fillRect b="0" l="-4297" r="-4295" t="0"/>
            </a:stretch>
          </a:blipFill>
          <a:ln>
            <a:noFill/>
          </a:ln>
        </p:spPr>
      </p:sp>
      <p:sp>
        <p:nvSpPr>
          <p:cNvPr id="505" name="Google Shape;505;p40"/>
          <p:cNvSpPr/>
          <p:nvPr/>
        </p:nvSpPr>
        <p:spPr>
          <a:xfrm>
            <a:off x="10906523" y="0"/>
            <a:ext cx="7381477" cy="4499041"/>
          </a:xfrm>
          <a:custGeom>
            <a:rect b="b" l="l" r="r" t="t"/>
            <a:pathLst>
              <a:path extrusionOk="0" h="2610165" w="4282440">
                <a:moveTo>
                  <a:pt x="3211830" y="0"/>
                </a:moveTo>
                <a:lnTo>
                  <a:pt x="1070610" y="0"/>
                </a:lnTo>
                <a:lnTo>
                  <a:pt x="0" y="1305083"/>
                </a:lnTo>
                <a:lnTo>
                  <a:pt x="1070610" y="2610165"/>
                </a:lnTo>
                <a:lnTo>
                  <a:pt x="3211830" y="2610165"/>
                </a:lnTo>
                <a:lnTo>
                  <a:pt x="4282440" y="130508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3116" l="0" r="0" t="-73116"/>
            </a:stretch>
          </a:blipFill>
          <a:ln>
            <a:noFill/>
          </a:ln>
        </p:spPr>
      </p:sp>
      <p:grpSp>
        <p:nvGrpSpPr>
          <p:cNvPr id="506" name="Google Shape;506;p40"/>
          <p:cNvGrpSpPr/>
          <p:nvPr/>
        </p:nvGrpSpPr>
        <p:grpSpPr>
          <a:xfrm>
            <a:off x="11556993" y="-213769"/>
            <a:ext cx="6080536" cy="4712810"/>
            <a:chOff x="0" y="-28575"/>
            <a:chExt cx="812800" cy="629973"/>
          </a:xfrm>
        </p:grpSpPr>
        <p:sp>
          <p:nvSpPr>
            <p:cNvPr id="507" name="Google Shape;507;p40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08" name="Google Shape;508;p40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9" name="Google Shape;509;p40"/>
          <p:cNvGrpSpPr/>
          <p:nvPr/>
        </p:nvGrpSpPr>
        <p:grpSpPr>
          <a:xfrm rot="-5400000">
            <a:off x="2838692" y="287554"/>
            <a:ext cx="6331819" cy="11106985"/>
            <a:chOff x="0" y="-38100"/>
            <a:chExt cx="635000" cy="1113888"/>
          </a:xfrm>
        </p:grpSpPr>
        <p:sp>
          <p:nvSpPr>
            <p:cNvPr id="510" name="Google Shape;510;p40"/>
            <p:cNvSpPr/>
            <p:nvPr/>
          </p:nvSpPr>
          <p:spPr>
            <a:xfrm>
              <a:off x="0" y="0"/>
              <a:ext cx="635000" cy="1075788"/>
            </a:xfrm>
            <a:custGeom>
              <a:rect b="b" l="l" r="r" t="t"/>
              <a:pathLst>
                <a:path extrusionOk="0"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cap="sq" cmpd="sng" w="571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511" name="Google Shape;511;p40"/>
            <p:cNvSpPr txBox="1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2" name="Google Shape;512;p40"/>
          <p:cNvGrpSpPr/>
          <p:nvPr/>
        </p:nvGrpSpPr>
        <p:grpSpPr>
          <a:xfrm>
            <a:off x="11556993" y="5574190"/>
            <a:ext cx="6080536" cy="4712810"/>
            <a:chOff x="0" y="-28575"/>
            <a:chExt cx="812800" cy="629973"/>
          </a:xfrm>
        </p:grpSpPr>
        <p:sp>
          <p:nvSpPr>
            <p:cNvPr id="513" name="Google Shape;513;p40"/>
            <p:cNvSpPr/>
            <p:nvPr/>
          </p:nvSpPr>
          <p:spPr>
            <a:xfrm>
              <a:off x="0" y="0"/>
              <a:ext cx="812800" cy="601398"/>
            </a:xfrm>
            <a:custGeom>
              <a:rect b="b" l="l" r="r" t="t"/>
              <a:pathLst>
                <a:path extrusionOk="0"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  <a:ln>
              <a:noFill/>
            </a:ln>
          </p:spPr>
        </p:sp>
        <p:sp>
          <p:nvSpPr>
            <p:cNvPr id="514" name="Google Shape;514;p40"/>
            <p:cNvSpPr txBox="1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5" name="Google Shape;515;p40"/>
          <p:cNvSpPr txBox="1"/>
          <p:nvPr/>
        </p:nvSpPr>
        <p:spPr>
          <a:xfrm>
            <a:off x="2204150" y="355052"/>
            <a:ext cx="6944612" cy="16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2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 Work</a:t>
            </a:r>
            <a:endParaRPr/>
          </a:p>
        </p:txBody>
      </p:sp>
      <p:sp>
        <p:nvSpPr>
          <p:cNvPr id="516" name="Google Shape;516;p40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1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>
            <a:off x="1433281" y="4004124"/>
            <a:ext cx="8738551" cy="35429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93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which scenarios do autoencoders work well, and in which scenarios do they not?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93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/>
          <p:nvPr/>
        </p:nvSpPr>
        <p:spPr>
          <a:xfrm>
            <a:off x="10832412" y="0"/>
            <a:ext cx="7455588" cy="10462531"/>
          </a:xfrm>
          <a:custGeom>
            <a:rect b="b" l="l" r="r" t="t"/>
            <a:pathLst>
              <a:path extrusionOk="0" h="10462531" w="7455588">
                <a:moveTo>
                  <a:pt x="0" y="0"/>
                </a:moveTo>
                <a:lnTo>
                  <a:pt x="7455588" y="0"/>
                </a:lnTo>
                <a:lnTo>
                  <a:pt x="7455588" y="10462531"/>
                </a:lnTo>
                <a:lnTo>
                  <a:pt x="0" y="104625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60000"/>
            </a:blip>
            <a:stretch>
              <a:fillRect b="0" l="-70754" r="-78460" t="0"/>
            </a:stretch>
          </a:blipFill>
          <a:ln>
            <a:noFill/>
          </a:ln>
        </p:spPr>
      </p:sp>
      <p:grpSp>
        <p:nvGrpSpPr>
          <p:cNvPr id="160" name="Google Shape;160;p4"/>
          <p:cNvGrpSpPr/>
          <p:nvPr/>
        </p:nvGrpSpPr>
        <p:grpSpPr>
          <a:xfrm>
            <a:off x="877422" y="473214"/>
            <a:ext cx="8999146" cy="1175045"/>
            <a:chOff x="0" y="-192881"/>
            <a:chExt cx="11998861" cy="1566726"/>
          </a:xfrm>
        </p:grpSpPr>
        <p:grpSp>
          <p:nvGrpSpPr>
            <p:cNvPr id="161" name="Google Shape;161;p4"/>
            <p:cNvGrpSpPr/>
            <p:nvPr/>
          </p:nvGrpSpPr>
          <p:grpSpPr>
            <a:xfrm>
              <a:off x="0" y="-192881"/>
              <a:ext cx="11998861" cy="1566726"/>
              <a:chOff x="0" y="-38100"/>
              <a:chExt cx="2370145" cy="309477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0" y="0"/>
                <a:ext cx="2370145" cy="271377"/>
              </a:xfrm>
              <a:custGeom>
                <a:rect b="b" l="l" r="r" t="t"/>
                <a:pathLst>
                  <a:path extrusionOk="0"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4"/>
              <p:cNvSpPr txBox="1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45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4" name="Google Shape;164;p4"/>
            <p:cNvSpPr txBox="1"/>
            <p:nvPr/>
          </p:nvSpPr>
          <p:spPr>
            <a:xfrm>
              <a:off x="866953" y="85282"/>
              <a:ext cx="10265100" cy="102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Previous Lecture Topics</a:t>
              </a:r>
              <a:endParaRPr/>
            </a:p>
          </p:txBody>
        </p:sp>
      </p:grpSp>
      <p:sp>
        <p:nvSpPr>
          <p:cNvPr id="165" name="Google Shape;165;p4"/>
          <p:cNvSpPr/>
          <p:nvPr/>
        </p:nvSpPr>
        <p:spPr>
          <a:xfrm>
            <a:off x="703889" y="1512479"/>
            <a:ext cx="347066" cy="347066"/>
          </a:xfrm>
          <a:custGeom>
            <a:rect b="b" l="l" r="r" t="t"/>
            <a:pathLst>
              <a:path extrusionOk="0"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6" name="Google Shape;166;p4"/>
          <p:cNvGrpSpPr/>
          <p:nvPr/>
        </p:nvGrpSpPr>
        <p:grpSpPr>
          <a:xfrm>
            <a:off x="-155836" y="4375148"/>
            <a:ext cx="10032403" cy="1155703"/>
            <a:chOff x="0" y="0"/>
            <a:chExt cx="13376537" cy="1540938"/>
          </a:xfrm>
        </p:grpSpPr>
        <p:sp>
          <p:nvSpPr>
            <p:cNvPr id="167" name="Google Shape;167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68" name="Google Shape;168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69" name="Google Shape;169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171" name="Google Shape;171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Kernels</a:t>
              </a:r>
              <a:endParaRPr/>
            </a:p>
          </p:txBody>
        </p:sp>
      </p:grpSp>
      <p:grpSp>
        <p:nvGrpSpPr>
          <p:cNvPr id="172" name="Google Shape;172;p4"/>
          <p:cNvGrpSpPr/>
          <p:nvPr/>
        </p:nvGrpSpPr>
        <p:grpSpPr>
          <a:xfrm>
            <a:off x="-155836" y="5530852"/>
            <a:ext cx="10032403" cy="1155703"/>
            <a:chOff x="0" y="0"/>
            <a:chExt cx="13376537" cy="1540938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74" name="Google Shape;174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75" name="Google Shape;175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177" name="Google Shape;177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Stride</a:t>
              </a:r>
              <a:endParaRPr/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-155836" y="6686555"/>
            <a:ext cx="10032403" cy="1155703"/>
            <a:chOff x="0" y="0"/>
            <a:chExt cx="13376537" cy="1540938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0" name="Google Shape;180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183" name="Google Shape;183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Pooling</a:t>
              </a:r>
              <a:endParaRPr/>
            </a:p>
          </p:txBody>
        </p:sp>
      </p:grpSp>
      <p:grpSp>
        <p:nvGrpSpPr>
          <p:cNvPr id="184" name="Google Shape;184;p4"/>
          <p:cNvGrpSpPr/>
          <p:nvPr/>
        </p:nvGrpSpPr>
        <p:grpSpPr>
          <a:xfrm>
            <a:off x="-155836" y="7842258"/>
            <a:ext cx="10032403" cy="1155703"/>
            <a:chOff x="0" y="0"/>
            <a:chExt cx="13376537" cy="1540938"/>
          </a:xfrm>
        </p:grpSpPr>
        <p:sp>
          <p:nvSpPr>
            <p:cNvPr id="185" name="Google Shape;185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86" name="Google Shape;186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87" name="Google Shape;187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189" name="Google Shape;189;p4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Padding</a:t>
              </a:r>
              <a:endParaRPr/>
            </a:p>
          </p:txBody>
        </p:sp>
      </p:grpSp>
      <p:grpSp>
        <p:nvGrpSpPr>
          <p:cNvPr id="190" name="Google Shape;190;p4"/>
          <p:cNvGrpSpPr/>
          <p:nvPr/>
        </p:nvGrpSpPr>
        <p:grpSpPr>
          <a:xfrm>
            <a:off x="-155836" y="3219445"/>
            <a:ext cx="10032403" cy="1155704"/>
            <a:chOff x="0" y="0"/>
            <a:chExt cx="13376537" cy="1540938"/>
          </a:xfrm>
        </p:grpSpPr>
        <p:sp>
          <p:nvSpPr>
            <p:cNvPr id="191" name="Google Shape;191;p4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192" name="Google Shape;192;p4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193" name="Google Shape;193;p4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195" name="Google Shape;195;p4"/>
            <p:cNvSpPr txBox="1"/>
            <p:nvPr/>
          </p:nvSpPr>
          <p:spPr>
            <a:xfrm>
              <a:off x="3325144" y="124093"/>
              <a:ext cx="8856600" cy="8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Convolution</a:t>
              </a:r>
              <a:endParaRPr/>
            </a:p>
          </p:txBody>
        </p:sp>
      </p:grpSp>
      <p:sp>
        <p:nvSpPr>
          <p:cNvPr id="196" name="Google Shape;196;p4"/>
          <p:cNvSpPr txBox="1"/>
          <p:nvPr/>
        </p:nvSpPr>
        <p:spPr>
          <a:xfrm>
            <a:off x="1177705" y="1971671"/>
            <a:ext cx="14267324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Convolutional Neural Networks (CNN)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"/>
          <p:cNvSpPr/>
          <p:nvPr/>
        </p:nvSpPr>
        <p:spPr>
          <a:xfrm>
            <a:off x="-3137729" y="3899738"/>
            <a:ext cx="7170807" cy="6387262"/>
          </a:xfrm>
          <a:custGeom>
            <a:rect b="b" l="l" r="r" t="t"/>
            <a:pathLst>
              <a:path extrusionOk="0"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20999"/>
            </a:blip>
            <a:stretch>
              <a:fillRect b="-5694" l="-8965" r="0" t="-16637"/>
            </a:stretch>
          </a:blipFill>
          <a:ln>
            <a:noFill/>
          </a:ln>
        </p:spPr>
      </p:sp>
      <p:grpSp>
        <p:nvGrpSpPr>
          <p:cNvPr id="202" name="Google Shape;202;p5"/>
          <p:cNvGrpSpPr/>
          <p:nvPr/>
        </p:nvGrpSpPr>
        <p:grpSpPr>
          <a:xfrm>
            <a:off x="636846" y="494491"/>
            <a:ext cx="4233872" cy="1140657"/>
            <a:chOff x="0" y="-38100"/>
            <a:chExt cx="1022911" cy="275585"/>
          </a:xfrm>
        </p:grpSpPr>
        <p:sp>
          <p:nvSpPr>
            <p:cNvPr id="203" name="Google Shape;203;p5"/>
            <p:cNvSpPr/>
            <p:nvPr/>
          </p:nvSpPr>
          <p:spPr>
            <a:xfrm>
              <a:off x="0" y="0"/>
              <a:ext cx="1022911" cy="237485"/>
            </a:xfrm>
            <a:custGeom>
              <a:rect b="b" l="l" r="r" t="t"/>
              <a:pathLst>
                <a:path extrusionOk="0"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5"/>
          <p:cNvSpPr/>
          <p:nvPr/>
        </p:nvSpPr>
        <p:spPr>
          <a:xfrm>
            <a:off x="447675" y="1445976"/>
            <a:ext cx="378343" cy="378343"/>
          </a:xfrm>
          <a:custGeom>
            <a:rect b="b" l="l" r="r" t="t"/>
            <a:pathLst>
              <a:path extrusionOk="0"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6" name="Google Shape;206;p5"/>
          <p:cNvSpPr/>
          <p:nvPr/>
        </p:nvSpPr>
        <p:spPr>
          <a:xfrm rot="5506803">
            <a:off x="-255860" y="887140"/>
            <a:ext cx="9541421" cy="9541421"/>
          </a:xfrm>
          <a:custGeom>
            <a:rect b="b" l="l" r="r" t="t"/>
            <a:pathLst>
              <a:path extrusionOk="0"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 rotWithShape="1">
            <a:blip r:embed="rId5">
              <a:alphaModFix amt="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5"/>
          <p:cNvSpPr/>
          <p:nvPr/>
        </p:nvSpPr>
        <p:spPr>
          <a:xfrm flipH="1">
            <a:off x="13006891" y="3372735"/>
            <a:ext cx="4835773" cy="6914265"/>
          </a:xfrm>
          <a:custGeom>
            <a:rect b="b" l="l" r="r" t="t"/>
            <a:pathLst>
              <a:path extrusionOk="0"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 rotWithShape="1">
            <a:blip r:embed="rId6">
              <a:alphaModFix amt="50000"/>
            </a:blip>
            <a:stretch>
              <a:fillRect b="0" l="-1553" r="-1569" t="0"/>
            </a:stretch>
          </a:blipFill>
          <a:ln>
            <a:noFill/>
          </a:ln>
        </p:spPr>
      </p:sp>
      <p:grpSp>
        <p:nvGrpSpPr>
          <p:cNvPr id="208" name="Google Shape;208;p5"/>
          <p:cNvGrpSpPr/>
          <p:nvPr/>
        </p:nvGrpSpPr>
        <p:grpSpPr>
          <a:xfrm>
            <a:off x="14518527" y="-144661"/>
            <a:ext cx="3769473" cy="796849"/>
            <a:chOff x="0" y="-38100"/>
            <a:chExt cx="992783" cy="209870"/>
          </a:xfrm>
        </p:grpSpPr>
        <p:sp>
          <p:nvSpPr>
            <p:cNvPr id="209" name="Google Shape;209;p5"/>
            <p:cNvSpPr/>
            <p:nvPr/>
          </p:nvSpPr>
          <p:spPr>
            <a:xfrm>
              <a:off x="0" y="0"/>
              <a:ext cx="992783" cy="171770"/>
            </a:xfrm>
            <a:custGeom>
              <a:rect b="b" l="l" r="r" t="t"/>
              <a:pathLst>
                <a:path extrusionOk="0"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>
              <a:gsLst>
                <a:gs pos="0">
                  <a:srgbClr val="9015DB"/>
                </a:gs>
                <a:gs pos="100000">
                  <a:srgbClr val="2F0AAD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0" name="Google Shape;210;p5"/>
            <p:cNvSpPr txBox="1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1" name="Google Shape;211;p5"/>
          <p:cNvSpPr txBox="1"/>
          <p:nvPr/>
        </p:nvSpPr>
        <p:spPr>
          <a:xfrm>
            <a:off x="636846" y="4214063"/>
            <a:ext cx="7402462" cy="4709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space</a:t>
            </a:r>
            <a:endParaRPr/>
          </a:p>
          <a:p>
            <a:pPr indent="-636068" lvl="2" marL="1908205" marR="0" rtl="0" algn="l">
              <a:lnSpc>
                <a:spcPct val="13998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19"/>
              <a:buFont typeface="Arial"/>
              <a:buChar char="⚬"/>
            </a:pPr>
            <a:r>
              <a:rPr b="0" i="0" lang="en-US" sz="44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Decoder</a:t>
            </a:r>
            <a:endParaRPr/>
          </a:p>
          <a:p>
            <a:pPr indent="0" lvl="0" marL="0" marR="0" rtl="0" algn="l">
              <a:lnSpc>
                <a:spcPct val="13546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4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5"/>
          <p:cNvSpPr txBox="1"/>
          <p:nvPr/>
        </p:nvSpPr>
        <p:spPr>
          <a:xfrm>
            <a:off x="1224410" y="593747"/>
            <a:ext cx="3058744" cy="10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  <p:sp>
        <p:nvSpPr>
          <p:cNvPr id="213" name="Google Shape;213;p5"/>
          <p:cNvSpPr txBox="1"/>
          <p:nvPr/>
        </p:nvSpPr>
        <p:spPr>
          <a:xfrm>
            <a:off x="1028700" y="2235906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 of CNN</a:t>
            </a:r>
            <a:endParaRPr/>
          </a:p>
        </p:txBody>
      </p:sp>
      <p:sp>
        <p:nvSpPr>
          <p:cNvPr id="214" name="Google Shape;214;p5"/>
          <p:cNvSpPr txBox="1"/>
          <p:nvPr/>
        </p:nvSpPr>
        <p:spPr>
          <a:xfrm>
            <a:off x="1028700" y="3156788"/>
            <a:ext cx="14588063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5772" lvl="1" marL="971544" marR="0" rtl="0" algn="l">
              <a:lnSpc>
                <a:spcPct val="1150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99"/>
              <a:buFont typeface="Arial"/>
              <a:buChar char="•"/>
            </a:pPr>
            <a:r>
              <a:rPr b="0" i="0" lang="en-US" sz="4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AutoEncoders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grpSp>
        <p:nvGrpSpPr>
          <p:cNvPr id="220" name="Google Shape;220;p6"/>
          <p:cNvGrpSpPr/>
          <p:nvPr/>
        </p:nvGrpSpPr>
        <p:grpSpPr>
          <a:xfrm>
            <a:off x="1862639" y="2762535"/>
            <a:ext cx="6793861" cy="6495765"/>
            <a:chOff x="0" y="-38100"/>
            <a:chExt cx="1789330" cy="1710819"/>
          </a:xfrm>
        </p:grpSpPr>
        <p:sp>
          <p:nvSpPr>
            <p:cNvPr id="221" name="Google Shape;221;p6"/>
            <p:cNvSpPr/>
            <p:nvPr/>
          </p:nvSpPr>
          <p:spPr>
            <a:xfrm>
              <a:off x="0" y="0"/>
              <a:ext cx="1789330" cy="1672719"/>
            </a:xfrm>
            <a:custGeom>
              <a:rect b="b" l="l" r="r" t="t"/>
              <a:pathLst>
                <a:path extrusionOk="0" h="1672719" w="1789330">
                  <a:moveTo>
                    <a:pt x="58117" y="0"/>
                  </a:moveTo>
                  <a:lnTo>
                    <a:pt x="1731213" y="0"/>
                  </a:lnTo>
                  <a:cubicBezTo>
                    <a:pt x="1763310" y="0"/>
                    <a:pt x="1789330" y="26020"/>
                    <a:pt x="1789330" y="58117"/>
                  </a:cubicBezTo>
                  <a:lnTo>
                    <a:pt x="1789330" y="1614602"/>
                  </a:lnTo>
                  <a:cubicBezTo>
                    <a:pt x="1789330" y="1646699"/>
                    <a:pt x="1763310" y="1672719"/>
                    <a:pt x="1731213" y="1672719"/>
                  </a:cubicBezTo>
                  <a:lnTo>
                    <a:pt x="58117" y="1672719"/>
                  </a:lnTo>
                  <a:cubicBezTo>
                    <a:pt x="26020" y="1672719"/>
                    <a:pt x="0" y="1646699"/>
                    <a:pt x="0" y="1614602"/>
                  </a:cubicBezTo>
                  <a:lnTo>
                    <a:pt x="0" y="58117"/>
                  </a:lnTo>
                  <a:cubicBezTo>
                    <a:pt x="0" y="26020"/>
                    <a:pt x="26020" y="0"/>
                    <a:pt x="58117" y="0"/>
                  </a:cubicBezTo>
                  <a:close/>
                </a:path>
              </a:pathLst>
            </a:custGeom>
            <a:solidFill>
              <a:srgbClr val="AF3C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6"/>
            <p:cNvSpPr txBox="1"/>
            <p:nvPr/>
          </p:nvSpPr>
          <p:spPr>
            <a:xfrm>
              <a:off x="0" y="-38100"/>
              <a:ext cx="1789330" cy="17108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5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" name="Google Shape;223;p6"/>
          <p:cNvGrpSpPr/>
          <p:nvPr/>
        </p:nvGrpSpPr>
        <p:grpSpPr>
          <a:xfrm>
            <a:off x="-308752" y="2721204"/>
            <a:ext cx="10032403" cy="1155703"/>
            <a:chOff x="0" y="0"/>
            <a:chExt cx="13376537" cy="1540938"/>
          </a:xfrm>
        </p:grpSpPr>
        <p:sp>
          <p:nvSpPr>
            <p:cNvPr id="224" name="Google Shape;224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25" name="Google Shape;225;p6"/>
            <p:cNvGrpSpPr/>
            <p:nvPr/>
          </p:nvGrpSpPr>
          <p:grpSpPr>
            <a:xfrm>
              <a:off x="1778054" y="0"/>
              <a:ext cx="1222008" cy="1205730"/>
              <a:chOff x="0" y="0"/>
              <a:chExt cx="881227" cy="869488"/>
            </a:xfrm>
          </p:grpSpPr>
          <p:sp>
            <p:nvSpPr>
              <p:cNvPr id="226" name="Google Shape;226;p6"/>
              <p:cNvSpPr/>
              <p:nvPr/>
            </p:nvSpPr>
            <p:spPr>
              <a:xfrm>
                <a:off x="0" y="0"/>
                <a:ext cx="881227" cy="869488"/>
              </a:xfrm>
              <a:custGeom>
                <a:rect b="b" l="l" r="r" t="t"/>
                <a:pathLst>
                  <a:path extrusionOk="0"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6"/>
              <p:cNvSpPr txBox="1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/>
              </a:p>
            </p:txBody>
          </p:sp>
        </p:grpSp>
        <p:sp>
          <p:nvSpPr>
            <p:cNvPr id="228" name="Google Shape;228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Image Classification</a:t>
              </a:r>
              <a:endParaRPr/>
            </a:p>
          </p:txBody>
        </p:sp>
      </p:grpSp>
      <p:grpSp>
        <p:nvGrpSpPr>
          <p:cNvPr id="229" name="Google Shape;229;p6"/>
          <p:cNvGrpSpPr/>
          <p:nvPr/>
        </p:nvGrpSpPr>
        <p:grpSpPr>
          <a:xfrm>
            <a:off x="-308752" y="4063987"/>
            <a:ext cx="10032403" cy="1155703"/>
            <a:chOff x="0" y="0"/>
            <a:chExt cx="13376537" cy="1540938"/>
          </a:xfrm>
        </p:grpSpPr>
        <p:sp>
          <p:nvSpPr>
            <p:cNvPr id="230" name="Google Shape;230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31" name="Google Shape;231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/>
              </a:p>
            </p:txBody>
          </p:sp>
        </p:grpSp>
        <p:sp>
          <p:nvSpPr>
            <p:cNvPr id="234" name="Google Shape;234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Image Segmentation</a:t>
              </a:r>
              <a:endParaRPr/>
            </a:p>
          </p:txBody>
        </p:sp>
      </p:grpSp>
      <p:grpSp>
        <p:nvGrpSpPr>
          <p:cNvPr id="235" name="Google Shape;235;p6"/>
          <p:cNvGrpSpPr/>
          <p:nvPr/>
        </p:nvGrpSpPr>
        <p:grpSpPr>
          <a:xfrm>
            <a:off x="-308752" y="5410190"/>
            <a:ext cx="10032403" cy="1155703"/>
            <a:chOff x="0" y="0"/>
            <a:chExt cx="13376537" cy="1540938"/>
          </a:xfrm>
        </p:grpSpPr>
        <p:sp>
          <p:nvSpPr>
            <p:cNvPr id="236" name="Google Shape;236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37" name="Google Shape;237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38" name="Google Shape;238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/>
              </a:p>
            </p:txBody>
          </p:sp>
        </p:grpSp>
        <p:sp>
          <p:nvSpPr>
            <p:cNvPr id="240" name="Google Shape;240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Object Detection</a:t>
              </a:r>
              <a:endParaRPr/>
            </a:p>
          </p:txBody>
        </p:sp>
      </p:grpSp>
      <p:grpSp>
        <p:nvGrpSpPr>
          <p:cNvPr id="241" name="Google Shape;241;p6"/>
          <p:cNvGrpSpPr/>
          <p:nvPr/>
        </p:nvGrpSpPr>
        <p:grpSpPr>
          <a:xfrm>
            <a:off x="-308752" y="6756394"/>
            <a:ext cx="10032403" cy="1155703"/>
            <a:chOff x="0" y="0"/>
            <a:chExt cx="13376537" cy="1540938"/>
          </a:xfrm>
        </p:grpSpPr>
        <p:sp>
          <p:nvSpPr>
            <p:cNvPr id="242" name="Google Shape;242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43" name="Google Shape;243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44" name="Google Shape;244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/>
              </a:p>
            </p:txBody>
          </p:sp>
        </p:grpSp>
        <p:sp>
          <p:nvSpPr>
            <p:cNvPr id="246" name="Google Shape;246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Facial Recognition</a:t>
              </a:r>
              <a:endParaRPr/>
            </a:p>
          </p:txBody>
        </p:sp>
      </p:grpSp>
      <p:grpSp>
        <p:nvGrpSpPr>
          <p:cNvPr id="247" name="Google Shape;247;p6"/>
          <p:cNvGrpSpPr/>
          <p:nvPr/>
        </p:nvGrpSpPr>
        <p:grpSpPr>
          <a:xfrm>
            <a:off x="-308752" y="8102597"/>
            <a:ext cx="10032403" cy="1155703"/>
            <a:chOff x="0" y="0"/>
            <a:chExt cx="13376537" cy="1540938"/>
          </a:xfrm>
        </p:grpSpPr>
        <p:sp>
          <p:nvSpPr>
            <p:cNvPr id="248" name="Google Shape;248;p6"/>
            <p:cNvSpPr/>
            <p:nvPr/>
          </p:nvSpPr>
          <p:spPr>
            <a:xfrm>
              <a:off x="0" y="0"/>
              <a:ext cx="13376537" cy="1540938"/>
            </a:xfrm>
            <a:custGeom>
              <a:rect b="b" l="l" r="r" t="t"/>
              <a:pathLst>
                <a:path extrusionOk="0" h="1540938" w="13376537">
                  <a:moveTo>
                    <a:pt x="0" y="0"/>
                  </a:moveTo>
                  <a:lnTo>
                    <a:pt x="13376537" y="0"/>
                  </a:lnTo>
                  <a:lnTo>
                    <a:pt x="13376537" y="1540938"/>
                  </a:lnTo>
                  <a:lnTo>
                    <a:pt x="0" y="15409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7943" l="0" r="-9440" t="-9618"/>
              </a:stretch>
            </a:blipFill>
            <a:ln>
              <a:noFill/>
            </a:ln>
          </p:spPr>
        </p:sp>
        <p:grpSp>
          <p:nvGrpSpPr>
            <p:cNvPr id="249" name="Google Shape;249;p6"/>
            <p:cNvGrpSpPr/>
            <p:nvPr/>
          </p:nvGrpSpPr>
          <p:grpSpPr>
            <a:xfrm>
              <a:off x="1778054" y="0"/>
              <a:ext cx="1222008" cy="1214181"/>
              <a:chOff x="0" y="0"/>
              <a:chExt cx="881227" cy="875583"/>
            </a:xfrm>
          </p:grpSpPr>
          <p:sp>
            <p:nvSpPr>
              <p:cNvPr id="250" name="Google Shape;250;p6"/>
              <p:cNvSpPr/>
              <p:nvPr/>
            </p:nvSpPr>
            <p:spPr>
              <a:xfrm>
                <a:off x="0" y="0"/>
                <a:ext cx="881227" cy="875583"/>
              </a:xfrm>
              <a:custGeom>
                <a:rect b="b" l="l" r="r" t="t"/>
                <a:pathLst>
                  <a:path extrusionOk="0" h="875583" w="881227">
                    <a:moveTo>
                      <a:pt x="440614" y="0"/>
                    </a:moveTo>
                    <a:cubicBezTo>
                      <a:pt x="197269" y="0"/>
                      <a:pt x="0" y="196006"/>
                      <a:pt x="0" y="437791"/>
                    </a:cubicBezTo>
                    <a:cubicBezTo>
                      <a:pt x="0" y="679577"/>
                      <a:pt x="197269" y="875583"/>
                      <a:pt x="440614" y="875583"/>
                    </a:cubicBezTo>
                    <a:cubicBezTo>
                      <a:pt x="683958" y="875583"/>
                      <a:pt x="881227" y="679577"/>
                      <a:pt x="881227" y="437791"/>
                    </a:cubicBezTo>
                    <a:cubicBezTo>
                      <a:pt x="881227" y="196006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6"/>
              <p:cNvSpPr txBox="1"/>
              <p:nvPr/>
            </p:nvSpPr>
            <p:spPr>
              <a:xfrm>
                <a:off x="82615" y="24936"/>
                <a:ext cx="715997" cy="7685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3100" lIns="83100" spcFirstLastPara="1" rIns="83100" wrap="square" tIns="83100">
                <a:noAutofit/>
              </a:bodyPr>
              <a:lstStyle/>
              <a:p>
                <a:pPr indent="0" lvl="0" marL="0" marR="0" rtl="0" algn="ctr">
                  <a:lnSpc>
                    <a:spcPct val="14001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2874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/>
              </a:p>
            </p:txBody>
          </p:sp>
        </p:grpSp>
        <p:sp>
          <p:nvSpPr>
            <p:cNvPr id="252" name="Google Shape;252;p6"/>
            <p:cNvSpPr txBox="1"/>
            <p:nvPr/>
          </p:nvSpPr>
          <p:spPr>
            <a:xfrm>
              <a:off x="3274011" y="60843"/>
              <a:ext cx="8856509" cy="9661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9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003" u="none" cap="none" strike="noStrike">
                  <a:solidFill>
                    <a:srgbClr val="101010"/>
                  </a:solidFill>
                  <a:latin typeface="Arial"/>
                  <a:ea typeface="Arial"/>
                  <a:cs typeface="Arial"/>
                  <a:sym typeface="Arial"/>
                </a:rPr>
                <a:t>Gesture Recognition</a:t>
              </a:r>
              <a:endParaRPr/>
            </a:p>
          </p:txBody>
        </p:sp>
      </p:grpSp>
      <p:sp>
        <p:nvSpPr>
          <p:cNvPr id="253" name="Google Shape;253;p6"/>
          <p:cNvSpPr/>
          <p:nvPr/>
        </p:nvSpPr>
        <p:spPr>
          <a:xfrm>
            <a:off x="9723651" y="4415470"/>
            <a:ext cx="8405728" cy="3145143"/>
          </a:xfrm>
          <a:custGeom>
            <a:rect b="b" l="l" r="r" t="t"/>
            <a:pathLst>
              <a:path extrusionOk="0" h="3145143" w="8405728">
                <a:moveTo>
                  <a:pt x="0" y="0"/>
                </a:moveTo>
                <a:lnTo>
                  <a:pt x="8405728" y="0"/>
                </a:lnTo>
                <a:lnTo>
                  <a:pt x="8405728" y="3145144"/>
                </a:lnTo>
                <a:lnTo>
                  <a:pt x="0" y="31451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p6"/>
          <p:cNvSpPr txBox="1"/>
          <p:nvPr/>
        </p:nvSpPr>
        <p:spPr>
          <a:xfrm>
            <a:off x="1397121" y="620367"/>
            <a:ext cx="69462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Applications of CNN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0" name="Google Shape;260;p7"/>
          <p:cNvSpPr/>
          <p:nvPr/>
        </p:nvSpPr>
        <p:spPr>
          <a:xfrm>
            <a:off x="1892976" y="3027069"/>
            <a:ext cx="14502049" cy="6824681"/>
          </a:xfrm>
          <a:custGeom>
            <a:rect b="b" l="l" r="r" t="t"/>
            <a:pathLst>
              <a:path extrusionOk="0" h="6824681" w="14502049">
                <a:moveTo>
                  <a:pt x="0" y="0"/>
                </a:moveTo>
                <a:lnTo>
                  <a:pt x="14502048" y="0"/>
                </a:lnTo>
                <a:lnTo>
                  <a:pt x="14502048" y="6824681"/>
                </a:lnTo>
                <a:lnTo>
                  <a:pt x="0" y="682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0095" l="0" r="-11134" t="-12741"/>
            </a:stretch>
          </a:blipFill>
          <a:ln>
            <a:noFill/>
          </a:ln>
        </p:spPr>
      </p:sp>
      <p:sp>
        <p:nvSpPr>
          <p:cNvPr id="261" name="Google Shape;261;p7"/>
          <p:cNvSpPr txBox="1"/>
          <p:nvPr/>
        </p:nvSpPr>
        <p:spPr>
          <a:xfrm>
            <a:off x="1529259" y="735367"/>
            <a:ext cx="67542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67" name="Google Shape;267;p8"/>
          <p:cNvSpPr txBox="1"/>
          <p:nvPr/>
        </p:nvSpPr>
        <p:spPr>
          <a:xfrm>
            <a:off x="1510011" y="754542"/>
            <a:ext cx="6831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Image Segmentation</a:t>
            </a:r>
            <a:endParaRPr/>
          </a:p>
        </p:txBody>
      </p:sp>
      <p:pic>
        <p:nvPicPr>
          <p:cNvPr id="268" name="Google Shape;268;p8"/>
          <p:cNvPicPr preferRelativeResize="0"/>
          <p:nvPr/>
        </p:nvPicPr>
        <p:blipFill rotWithShape="1">
          <a:blip r:embed="rId4">
            <a:alphaModFix/>
          </a:blip>
          <a:srcRect b="0" l="0" r="24840" t="0"/>
          <a:stretch/>
        </p:blipFill>
        <p:spPr>
          <a:xfrm>
            <a:off x="3100350" y="2089500"/>
            <a:ext cx="11794600" cy="80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806" r="-806" t="0"/>
            </a:stretch>
          </a:blipFill>
          <a:ln>
            <a:noFill/>
          </a:ln>
        </p:spPr>
      </p:sp>
      <p:sp>
        <p:nvSpPr>
          <p:cNvPr id="274" name="Google Shape;274;p9"/>
          <p:cNvSpPr txBox="1"/>
          <p:nvPr/>
        </p:nvSpPr>
        <p:spPr>
          <a:xfrm>
            <a:off x="1548409" y="728127"/>
            <a:ext cx="5550000" cy="8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EBF5FE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/>
          </a:p>
        </p:txBody>
      </p:sp>
      <p:pic>
        <p:nvPicPr>
          <p:cNvPr id="275" name="Google Shape;27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663" y="2070325"/>
            <a:ext cx="13848675" cy="77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